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6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7" r:id="rId2"/>
    <p:sldId id="259" r:id="rId3"/>
    <p:sldId id="281" r:id="rId4"/>
    <p:sldId id="4771" r:id="rId5"/>
    <p:sldId id="4784" r:id="rId6"/>
    <p:sldId id="4789" r:id="rId7"/>
    <p:sldId id="4790" r:id="rId8"/>
    <p:sldId id="4791" r:id="rId9"/>
    <p:sldId id="4803" r:id="rId10"/>
    <p:sldId id="4804" r:id="rId11"/>
    <p:sldId id="4792" r:id="rId12"/>
    <p:sldId id="4785" r:id="rId13"/>
    <p:sldId id="4802" r:id="rId14"/>
    <p:sldId id="4801" r:id="rId15"/>
    <p:sldId id="4793" r:id="rId16"/>
    <p:sldId id="4781" r:id="rId17"/>
    <p:sldId id="4795" r:id="rId18"/>
    <p:sldId id="4809" r:id="rId19"/>
    <p:sldId id="4796" r:id="rId20"/>
    <p:sldId id="4797" r:id="rId21"/>
    <p:sldId id="4798" r:id="rId22"/>
    <p:sldId id="4799" r:id="rId23"/>
    <p:sldId id="4810" r:id="rId24"/>
    <p:sldId id="4807" r:id="rId25"/>
    <p:sldId id="4806" r:id="rId26"/>
    <p:sldId id="4786" r:id="rId27"/>
    <p:sldId id="4770" r:id="rId28"/>
    <p:sldId id="4788" r:id="rId29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使用者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337A"/>
    <a:srgbClr val="EE3978"/>
    <a:srgbClr val="00A1D2"/>
    <a:srgbClr val="7E39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75" autoAdjust="0"/>
    <p:restoredTop sz="86411"/>
  </p:normalViewPr>
  <p:slideViewPr>
    <p:cSldViewPr snapToGrid="0">
      <p:cViewPr>
        <p:scale>
          <a:sx n="74" d="100"/>
          <a:sy n="74" d="100"/>
        </p:scale>
        <p:origin x="1232" y="3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tags" Target="tags/tag1.xml"/><Relationship Id="rId32" Type="http://schemas.openxmlformats.org/officeDocument/2006/relationships/commentAuthors" Target="commentAuthor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1A365C-CE94-4BF7-BA16-E8D854C976A9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63DEB1-0974-4920-9C6B-89CE2B9DD7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775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3DEB1-0974-4920-9C6B-89CE2B9DD7B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228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3DEB1-0974-4920-9C6B-89CE2B9DD7B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849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3DEB1-0974-4920-9C6B-89CE2B9DD7B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5147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3DEB1-0974-4920-9C6B-89CE2B9DD7B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982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3DEB1-0974-4920-9C6B-89CE2B9DD7B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0800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3DEB1-0974-4920-9C6B-89CE2B9DD7B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625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3DEB1-0974-4920-9C6B-89CE2B9DD7B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0110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3DEB1-0974-4920-9C6B-89CE2B9DD7B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233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3DEB1-0974-4920-9C6B-89CE2B9DD7B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453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3DEB1-0974-4920-9C6B-89CE2B9DD7B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633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3DEB1-0974-4920-9C6B-89CE2B9DD7B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830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3DEB1-0974-4920-9C6B-89CE2B9DD7B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792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3DEB1-0974-4920-9C6B-89CE2B9DD7B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5808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3DEB1-0974-4920-9C6B-89CE2B9DD7B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454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3DEB1-0974-4920-9C6B-89CE2B9DD7B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173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D6BCF14-666F-4030-9B2B-7C8FFCA291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4A4DAEB4-A41D-4402-81A1-39B879D30C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0B9B39E5-1EDB-4E74-A940-237E0C664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8DE3C-FEB7-4A7B-A93D-F8500B60F491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ED9DCA2F-811C-4A58-9948-6BDCDA123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E1A0544A-E54C-4B0C-89DC-D692077E7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8594E-CD90-40C2-BD5F-460F5C0F03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3443452"/>
      </p:ext>
    </p:extLst>
  </p:cSld>
  <p:clrMapOvr>
    <a:masterClrMapping/>
  </p:clrMapOvr>
  <p:transition spd="slow" advClick="0" advTm="0">
    <p:comb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1C8168E-4546-4C8C-92E8-C8E5D83ED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8F5457D2-4387-4360-A3DE-2B9FE63D30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30A95B2B-9A2A-430D-A8EE-B34D88779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8DE3C-FEB7-4A7B-A93D-F8500B60F491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4635C193-AF60-4E6A-9323-04D1116CC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F9176696-0FF4-4D2F-B298-DB93768E1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8594E-CD90-40C2-BD5F-460F5C0F03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81038"/>
      </p:ext>
    </p:extLst>
  </p:cSld>
  <p:clrMapOvr>
    <a:masterClrMapping/>
  </p:clrMapOvr>
  <p:transition spd="slow" advClick="0" advTm="0">
    <p:comb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60E29B85-7B60-472A-B464-8BF28A437B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0657AA5F-98D2-4062-B043-7C38D6C1E6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89CECD4A-81F8-4DF4-B87D-C837B91C7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8DE3C-FEB7-4A7B-A93D-F8500B60F491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2E720EAA-B2E0-44DF-8AEC-82783C365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8BE9FF20-20A0-4930-A008-4FA4962C4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8594E-CD90-40C2-BD5F-460F5C0F03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694529"/>
      </p:ext>
    </p:extLst>
  </p:cSld>
  <p:clrMapOvr>
    <a:masterClrMapping/>
  </p:clrMapOvr>
  <p:transition spd="slow" advClick="0" advTm="0">
    <p:comb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5664" y="260649"/>
            <a:ext cx="4334272" cy="527516"/>
          </a:xfrm>
        </p:spPr>
        <p:txBody>
          <a:bodyPr>
            <a:normAutofit/>
          </a:bodyPr>
          <a:lstStyle>
            <a:lvl1pPr algn="l">
              <a:defRPr sz="2667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480054" y="260648"/>
            <a:ext cx="480053" cy="480053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713587" y="456691"/>
            <a:ext cx="387019" cy="387019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gradFill>
                <a:gsLst>
                  <a:gs pos="0">
                    <a:srgbClr val="66CCFF"/>
                  </a:gs>
                  <a:gs pos="52000">
                    <a:schemeClr val="bg1"/>
                  </a:gs>
                  <a:gs pos="100000">
                    <a:srgbClr val="0070C0"/>
                  </a:gs>
                </a:gsLst>
                <a:lin ang="0" scaled="1"/>
              </a:gradFill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1196616" y="811379"/>
            <a:ext cx="11140077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381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C9C8C2F-9808-4BC5-A17F-78D548D93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9B5604EA-532A-4C05-9997-C53C56213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0715AC81-1AE6-47F2-9CE1-99F819255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8DE3C-FEB7-4A7B-A93D-F8500B60F491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0CA82639-33FD-4612-B46B-9B62ED1E3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5AE0782D-4AC2-4909-B092-16C3EA5B7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8594E-CD90-40C2-BD5F-460F5C0F03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670218"/>
      </p:ext>
    </p:extLst>
  </p:cSld>
  <p:clrMapOvr>
    <a:masterClrMapping/>
  </p:clrMapOvr>
  <p:transition spd="slow" advClick="0" advTm="0">
    <p:comb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C8104CD-3F8E-4D93-9078-1D860B14B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B2E4D4A0-3E00-427E-8933-47E5D26C5D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99A8615-A6D5-44E0-8858-98D33B93F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8DE3C-FEB7-4A7B-A93D-F8500B60F491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2B8184BA-982F-4F84-9EFE-354F7CD10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5C6C4A6F-A01F-4FD7-BBD9-D87452776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8594E-CD90-40C2-BD5F-460F5C0F03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537024"/>
      </p:ext>
    </p:extLst>
  </p:cSld>
  <p:clrMapOvr>
    <a:masterClrMapping/>
  </p:clrMapOvr>
  <p:transition spd="slow" advClick="0" advTm="0">
    <p:comb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FD0B8C8-5579-4C26-BBB4-2601AB99C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AA22EA84-2A34-4A88-AFEE-8F01B7391A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55FFD060-0ECF-49BB-B067-95142D1EB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7B318D41-D101-4CF3-B1B8-8540AEEFA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8DE3C-FEB7-4A7B-A93D-F8500B60F491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7CFFCF2E-F0D5-481B-874A-B44BACCDF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BB43BDF7-C5E3-4546-9437-ADB03545B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8594E-CD90-40C2-BD5F-460F5C0F03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58725"/>
      </p:ext>
    </p:extLst>
  </p:cSld>
  <p:clrMapOvr>
    <a:masterClrMapping/>
  </p:clrMapOvr>
  <p:transition spd="slow" advClick="0" advTm="0">
    <p:comb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101CE57-DBB7-4A8B-AB21-C8C9B13D8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A076E7AA-8588-4B11-82CF-BD2C4F94C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758CCC3B-532D-4E51-AA98-60426E4F4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67D508FD-2878-4736-AEAA-45E96A446D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87024F7C-5A4C-4EEB-86C7-260BE7C44E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202C2B53-4E4E-49E7-8D6E-281642246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8DE3C-FEB7-4A7B-A93D-F8500B60F491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53CB3777-AC2B-44BB-A69B-4E495F419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495A4C44-5D70-41F1-B833-BB63FF38E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8594E-CD90-40C2-BD5F-460F5C0F03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99772"/>
      </p:ext>
    </p:extLst>
  </p:cSld>
  <p:clrMapOvr>
    <a:masterClrMapping/>
  </p:clrMapOvr>
  <p:transition spd="slow" advClick="0" advTm="0">
    <p:comb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FB3806B-951F-40EF-88AE-951342B0B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71F4447F-4F29-4273-B749-79242702E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8DE3C-FEB7-4A7B-A93D-F8500B60F491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29BAC9F5-4F0C-4F44-A9AE-C7CBD5C62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7DC49FFE-F41A-4899-8B80-9BD31ADE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8594E-CD90-40C2-BD5F-460F5C0F03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948879"/>
      </p:ext>
    </p:extLst>
  </p:cSld>
  <p:clrMapOvr>
    <a:masterClrMapping/>
  </p:clrMapOvr>
  <p:transition spd="slow" advClick="0" advTm="0">
    <p:comb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10991CEE-58E3-45CE-82BC-AD06780C7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8DE3C-FEB7-4A7B-A93D-F8500B60F491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1DB871F0-C7A6-4155-8234-64A3D9BD8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45251E3B-DBBB-476B-A0B7-15C1F3B3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8594E-CD90-40C2-BD5F-460F5C0F03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388326"/>
      </p:ext>
    </p:extLst>
  </p:cSld>
  <p:clrMapOvr>
    <a:masterClrMapping/>
  </p:clrMapOvr>
  <p:transition spd="slow" advClick="0" advTm="0">
    <p:comb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960C5B4-0FED-4940-B0F2-8EB89D69F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F87813B7-D3BA-406B-B3B4-B462F916C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B3B14BA1-6920-42E5-8DCB-79C785DBE4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14A348C2-E3CB-4A3A-A1D4-F39FC8F33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8DE3C-FEB7-4A7B-A93D-F8500B60F491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C29DF77D-2D1F-4690-98E6-C5C9D13A3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01442F68-91BE-4194-ABDF-F7889AD79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8594E-CD90-40C2-BD5F-460F5C0F03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7148794"/>
      </p:ext>
    </p:extLst>
  </p:cSld>
  <p:clrMapOvr>
    <a:masterClrMapping/>
  </p:clrMapOvr>
  <p:transition spd="slow" advClick="0" advTm="0">
    <p:comb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AF44580-3A7F-457E-B6C1-2280122D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4233E78C-C5FC-4594-B399-2251D7023D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4920EE0D-001A-4295-8EE4-056583455E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C3FAC153-6846-4B41-ABF4-2596FAFBB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8DE3C-FEB7-4A7B-A93D-F8500B60F491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A6E8EB80-694E-4896-B8CE-4295D7143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DCF61E54-F3EC-4ED4-A4C9-5D9412DA5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8594E-CD90-40C2-BD5F-460F5C0F03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0265385"/>
      </p:ext>
    </p:extLst>
  </p:cSld>
  <p:clrMapOvr>
    <a:masterClrMapping/>
  </p:clrMapOvr>
  <p:transition spd="slow" advClick="0" advTm="0">
    <p:comb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32C69062-5C3D-434C-B7D1-B0178AAF6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36E077B4-99E4-47D4-8DD1-6070A181D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2893D435-7A69-46DA-96EA-9D99790C88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8DE3C-FEB7-4A7B-A93D-F8500B60F491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23AA7E05-D4A3-4EE4-8D4C-3750D90B7E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DD2874EC-A294-4956-B078-BB22818BD1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8594E-CD90-40C2-BD5F-460F5C0F03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252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 advClick="0" advTm="0">
    <p:comb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hyperlink" Target="https://github.com/sufferming/csxproject/blob/master/midterm/project.ipynb" TargetMode="External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fferming/csxproject/blob/master/midterm/PPCA.ipynb" TargetMode="External"/><Relationship Id="rId4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jpg"/><Relationship Id="rId5" Type="http://schemas.openxmlformats.org/officeDocument/2006/relationships/image" Target="../media/image3.png"/><Relationship Id="rId6" Type="http://schemas.openxmlformats.org/officeDocument/2006/relationships/image" Target="../media/image23.jpg"/><Relationship Id="rId7" Type="http://schemas.openxmlformats.org/officeDocument/2006/relationships/image" Target="../media/image24.jpg"/><Relationship Id="rId8" Type="http://schemas.openxmlformats.org/officeDocument/2006/relationships/image" Target="../media/image25.jpg"/><Relationship Id="rId9" Type="http://schemas.openxmlformats.org/officeDocument/2006/relationships/hyperlink" Target="https://github.com/sufferming/csxproject/blob/master/midterm/project.ipynb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hyperlink" Target="https://github.com/sufferming/csxproject/blob/master/midterm/PPCA.ipynb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.png"/><Relationship Id="rId5" Type="http://schemas.openxmlformats.org/officeDocument/2006/relationships/hyperlink" Target="https://github.com/sufferming/csxproject/blob/master/midterm/PPCA.ipynb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2.png"/><Relationship Id="rId1" Type="http://schemas.openxmlformats.org/officeDocument/2006/relationships/tags" Target="../tags/tag4.xml"/><Relationship Id="rId2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github.com/sufferming/csxproject/blob/master/midterm/PPCA.ipynb" TargetMode="External"/><Relationship Id="rId5" Type="http://schemas.openxmlformats.org/officeDocument/2006/relationships/image" Target="../media/image34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jpg"/><Relationship Id="rId5" Type="http://schemas.openxmlformats.org/officeDocument/2006/relationships/image" Target="../media/image3.png"/><Relationship Id="rId6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ithub.com/sufferming/csxproject/blob/master/midterm/PPCA.ipynb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fferming/csxproject/blob/master/midterm/PPCA.ipynb" TargetMode="External"/><Relationship Id="rId4" Type="http://schemas.openxmlformats.org/officeDocument/2006/relationships/image" Target="../media/image38.jpg"/><Relationship Id="rId5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fferming/csxproject/blob/master/midterm/issue/project.ipynb" TargetMode="External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fferming/csxproject/blob/master/midterm/issue/project.ipynb" TargetMode="External"/><Relationship Id="rId4" Type="http://schemas.openxmlformats.org/officeDocument/2006/relationships/image" Target="../media/image46.jpg"/><Relationship Id="rId5" Type="http://schemas.openxmlformats.org/officeDocument/2006/relationships/image" Target="../media/image47.jpg"/><Relationship Id="rId6" Type="http://schemas.openxmlformats.org/officeDocument/2006/relationships/image" Target="../media/image48.jpg"/><Relationship Id="rId7" Type="http://schemas.openxmlformats.org/officeDocument/2006/relationships/image" Target="../media/image49.jpg"/><Relationship Id="rId8" Type="http://schemas.openxmlformats.org/officeDocument/2006/relationships/image" Target="../media/image50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1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F6BD30CD-C85B-4E8E-BA87-9219DC7108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61083">
            <a:off x="2858484" y="-595985"/>
            <a:ext cx="6354104" cy="7981515"/>
          </a:xfrm>
          <a:prstGeom prst="rect">
            <a:avLst/>
          </a:prstGeom>
        </p:spPr>
      </p:pic>
      <p:sp>
        <p:nvSpPr>
          <p:cNvPr id="5" name="图文框 4">
            <a:extLst>
              <a:ext uri="{FF2B5EF4-FFF2-40B4-BE49-F238E27FC236}">
                <a16:creationId xmlns:a16="http://schemas.microsoft.com/office/drawing/2014/main" xmlns="" id="{C1E69EDA-1A91-47D4-902B-FDCFDE372E9E}"/>
              </a:ext>
            </a:extLst>
          </p:cNvPr>
          <p:cNvSpPr/>
          <p:nvPr/>
        </p:nvSpPr>
        <p:spPr>
          <a:xfrm>
            <a:off x="1738179" y="1399057"/>
            <a:ext cx="8487039" cy="3991429"/>
          </a:xfrm>
          <a:prstGeom prst="frame">
            <a:avLst>
              <a:gd name="adj1" fmla="val 2823"/>
            </a:avLst>
          </a:prstGeom>
          <a:solidFill>
            <a:schemeClr val="bg1"/>
          </a:solidFill>
          <a:ln>
            <a:noFill/>
          </a:ln>
          <a:effectLst>
            <a:outerShdw blurRad="114300" sx="102000" sy="1020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PA_文本框 2">
            <a:extLst>
              <a:ext uri="{FF2B5EF4-FFF2-40B4-BE49-F238E27FC236}">
                <a16:creationId xmlns:a16="http://schemas.microsoft.com/office/drawing/2014/main" xmlns="" id="{0C139A84-5CD3-4084-A1F5-7236D3B6EF0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157782" y="3358806"/>
            <a:ext cx="5454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TW" altLang="en-US" sz="3600" b="1" dirty="0">
                <a:solidFill>
                  <a:schemeClr val="bg1"/>
                </a:solidFill>
              </a:rPr>
              <a:t>第八組</a:t>
            </a:r>
            <a:endParaRPr lang="zh-CN" altLang="zh-CN" sz="3600" b="1" dirty="0">
              <a:solidFill>
                <a:schemeClr val="bg1"/>
              </a:solidFill>
            </a:endParaRPr>
          </a:p>
        </p:txBody>
      </p:sp>
      <p:sp>
        <p:nvSpPr>
          <p:cNvPr id="8" name="PA_文本框 4">
            <a:extLst>
              <a:ext uri="{FF2B5EF4-FFF2-40B4-BE49-F238E27FC236}">
                <a16:creationId xmlns:a16="http://schemas.microsoft.com/office/drawing/2014/main" xmlns="" id="{2AEAE6AB-0A93-4916-80A7-FE810796440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959146" y="1832109"/>
            <a:ext cx="80451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FZHei-B01S" panose="02010601030101010101" pitchFamily="2" charset="-122"/>
              </a:rPr>
              <a:t>HTC</a:t>
            </a:r>
            <a:r>
              <a:rPr lang="zh-TW" altLang="en-US" sz="4400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FZHei-B01S" panose="02010601030101010101" pitchFamily="2" charset="-122"/>
              </a:rPr>
              <a:t>衰敗原因探究及實證特定新聞與</a:t>
            </a:r>
            <a:r>
              <a:rPr lang="en-US" altLang="zh-TW" sz="4400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FZHei-B01S" panose="02010601030101010101" pitchFamily="2" charset="-122"/>
              </a:rPr>
              <a:t>HTC</a:t>
            </a:r>
            <a:r>
              <a:rPr lang="zh-TW" altLang="en-US" sz="4400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FZHei-B01S" panose="02010601030101010101" pitchFamily="2" charset="-122"/>
              </a:rPr>
              <a:t>衰敗關聯性</a:t>
            </a:r>
            <a:endParaRPr lang="zh-CN" altLang="en-US" sz="44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44FBA825-123C-46A3-A697-8A41A227D10E}"/>
              </a:ext>
            </a:extLst>
          </p:cNvPr>
          <p:cNvSpPr/>
          <p:nvPr/>
        </p:nvSpPr>
        <p:spPr>
          <a:xfrm>
            <a:off x="2784097" y="4175290"/>
            <a:ext cx="6167755" cy="89255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司</a:t>
            </a:r>
            <a:r>
              <a:rPr lang="zh-TW" altLang="en-US" sz="2000" b="1" dirty="0" smtClean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福民   楊</a:t>
            </a:r>
            <a:r>
              <a:rPr lang="zh-TW" altLang="en-US" sz="2000" b="1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雪</a:t>
            </a:r>
            <a:r>
              <a:rPr lang="zh-TW" altLang="en-US" sz="2000" b="1" dirty="0" smtClean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穎  吳</a:t>
            </a:r>
            <a:r>
              <a:rPr lang="zh-TW" altLang="en-US" sz="2000" b="1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政翰</a:t>
            </a:r>
            <a:endParaRPr lang="zh-CN" altLang="en-US" sz="2000" b="1" dirty="0">
              <a:solidFill>
                <a:schemeClr val="bg1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cxnSp>
        <p:nvCxnSpPr>
          <p:cNvPr id="11" name="直接连接符 26"/>
          <p:cNvCxnSpPr/>
          <p:nvPr/>
        </p:nvCxnSpPr>
        <p:spPr>
          <a:xfrm>
            <a:off x="5999986" y="4550083"/>
            <a:ext cx="0" cy="23896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8242392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00"/>
                            </p:stCondLst>
                            <p:childTnLst>
                              <p:par>
                                <p:cTn id="2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B1C6DB09-A408-4502-BFA6-90542E7F80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4691" y="-197918"/>
            <a:ext cx="3107777" cy="227255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98B13D0C-3D6D-4A7C-81C2-971C2DE1C3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95" y="4585449"/>
            <a:ext cx="3107777" cy="2272551"/>
          </a:xfrm>
          <a:prstGeom prst="rect">
            <a:avLst/>
          </a:prstGeom>
        </p:spPr>
      </p:pic>
      <p:sp>
        <p:nvSpPr>
          <p:cNvPr id="4" name="图文框 3">
            <a:extLst>
              <a:ext uri="{FF2B5EF4-FFF2-40B4-BE49-F238E27FC236}">
                <a16:creationId xmlns="" xmlns:a16="http://schemas.microsoft.com/office/drawing/2014/main" id="{439EF00C-294A-4DB2-9D2A-D6104D65FB8E}"/>
              </a:ext>
            </a:extLst>
          </p:cNvPr>
          <p:cNvSpPr/>
          <p:nvPr/>
        </p:nvSpPr>
        <p:spPr>
          <a:xfrm>
            <a:off x="216336" y="217715"/>
            <a:ext cx="11705772" cy="6444342"/>
          </a:xfrm>
          <a:prstGeom prst="frame">
            <a:avLst>
              <a:gd name="adj1" fmla="val 2823"/>
            </a:avLst>
          </a:prstGeom>
          <a:solidFill>
            <a:schemeClr val="bg1"/>
          </a:solidFill>
          <a:ln>
            <a:noFill/>
          </a:ln>
          <a:effectLst>
            <a:outerShdw blurRad="114300" sx="102000" sy="1020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334628C9-EB0D-4D06-AF24-5A038FFC63D7}"/>
              </a:ext>
            </a:extLst>
          </p:cNvPr>
          <p:cNvSpPr/>
          <p:nvPr/>
        </p:nvSpPr>
        <p:spPr>
          <a:xfrm>
            <a:off x="1824572" y="527408"/>
            <a:ext cx="4562079" cy="68326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研究方法</a:t>
            </a:r>
            <a:r>
              <a:rPr kumimoji="0" lang="en-US" altLang="zh-TW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-</a:t>
            </a:r>
            <a:r>
              <a:rPr lang="zh-TW" altLang="en-US" sz="3200" b="1" kern="0" smtClean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研究設計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JhengHei" charset="-120"/>
              <a:ea typeface="Microsoft JhengHei" charset="-120"/>
              <a:cs typeface="Microsoft JhengHei" charset="-120"/>
              <a:sym typeface="FZHei-B01S" panose="02010601030101010101" pitchFamily="2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="" xmlns:a16="http://schemas.microsoft.com/office/drawing/2014/main" id="{2D31EAC6-5633-42BD-A780-E7BE0D0484C9}"/>
              </a:ext>
            </a:extLst>
          </p:cNvPr>
          <p:cNvSpPr/>
          <p:nvPr/>
        </p:nvSpPr>
        <p:spPr>
          <a:xfrm>
            <a:off x="1040812" y="527408"/>
            <a:ext cx="595509" cy="595509"/>
          </a:xfrm>
          <a:prstGeom prst="ellipse">
            <a:avLst/>
          </a:prstGeom>
          <a:solidFill>
            <a:srgbClr val="00A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+mn-ea"/>
              <a:sym typeface="FZHei-B01S" panose="02010601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B9EAD814-92A6-4346-BB5C-547799D7BDEA}"/>
              </a:ext>
            </a:extLst>
          </p:cNvPr>
          <p:cNvSpPr txBox="1"/>
          <p:nvPr/>
        </p:nvSpPr>
        <p:spPr>
          <a:xfrm>
            <a:off x="1072427" y="597907"/>
            <a:ext cx="569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+mn-ea"/>
                <a:sym typeface="FZHei-B01S" panose="02010601030101010101" pitchFamily="2" charset="-122"/>
              </a:rPr>
              <a:t>01</a:t>
            </a:r>
            <a:endParaRPr lang="zh-CN" altLang="en-US" sz="2400" b="1" dirty="0">
              <a:solidFill>
                <a:schemeClr val="bg1"/>
              </a:solidFill>
              <a:latin typeface="+mn-ea"/>
              <a:sym typeface="FZHei-B01S" panose="02010601030101010101" pitchFamily="2" charset="-122"/>
            </a:endParaRPr>
          </a:p>
        </p:txBody>
      </p:sp>
      <p:grpSp>
        <p:nvGrpSpPr>
          <p:cNvPr id="21" name="组合 8"/>
          <p:cNvGrpSpPr/>
          <p:nvPr/>
        </p:nvGrpSpPr>
        <p:grpSpPr>
          <a:xfrm>
            <a:off x="4063163" y="2076254"/>
            <a:ext cx="2280176" cy="1468510"/>
            <a:chOff x="3162325" y="1925354"/>
            <a:chExt cx="3238821" cy="1935163"/>
          </a:xfrm>
        </p:grpSpPr>
        <p:sp>
          <p:nvSpPr>
            <p:cNvPr id="22" name="KMA1D1FEAF"/>
            <p:cNvSpPr>
              <a:spLocks noChangeArrowheads="1"/>
            </p:cNvSpPr>
            <p:nvPr/>
          </p:nvSpPr>
          <p:spPr bwMode="ltGray">
            <a:xfrm>
              <a:off x="3162325" y="1925354"/>
              <a:ext cx="3238821" cy="1935163"/>
            </a:xfrm>
            <a:prstGeom prst="rightArrowCallout">
              <a:avLst>
                <a:gd name="adj1" fmla="val 23031"/>
                <a:gd name="adj2" fmla="val 25000"/>
                <a:gd name="adj3" fmla="val 12695"/>
                <a:gd name="adj4" fmla="val 84741"/>
              </a:avLst>
            </a:prstGeom>
            <a:solidFill>
              <a:schemeClr val="accent1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lIns="97200" tIns="97200" rIns="98082" bIns="97200"/>
            <a:lstStyle/>
            <a:p>
              <a:pPr>
                <a:buSzPct val="80000"/>
                <a:buFont typeface="Marlett" pitchFamily="2" charset="2"/>
                <a:buChar char="i"/>
                <a:defRPr/>
              </a:pPr>
              <a:endParaRPr lang="ko-KR" altLang="ko-KR" b="1">
                <a:solidFill>
                  <a:schemeClr val="bg1"/>
                </a:solidFill>
                <a:latin typeface="Arial" pitchFamily="34" charset="0"/>
                <a:ea typeface="굴림" pitchFamily="50" charset="-127"/>
                <a:cs typeface="Arial" pitchFamily="34" charset="0"/>
              </a:endParaRPr>
            </a:p>
          </p:txBody>
        </p:sp>
        <p:grpSp>
          <p:nvGrpSpPr>
            <p:cNvPr id="23" name="그룹 21"/>
            <p:cNvGrpSpPr/>
            <p:nvPr/>
          </p:nvGrpSpPr>
          <p:grpSpPr>
            <a:xfrm>
              <a:off x="3340208" y="2130720"/>
              <a:ext cx="2630110" cy="1651443"/>
              <a:chOff x="6603092" y="2048860"/>
              <a:chExt cx="2369605" cy="1651443"/>
            </a:xfrm>
          </p:grpSpPr>
          <p:sp>
            <p:nvSpPr>
              <p:cNvPr id="24" name="Text Box 5"/>
              <p:cNvSpPr txBox="1">
                <a:spLocks noChangeArrowheads="1"/>
              </p:cNvSpPr>
              <p:nvPr/>
            </p:nvSpPr>
            <p:spPr bwMode="auto">
              <a:xfrm>
                <a:off x="6603092" y="2970259"/>
                <a:ext cx="2314044" cy="7300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126002" indent="-126002">
                  <a:buFont typeface="Arial" pitchFamily="34" charset="0"/>
                  <a:buChar char="•"/>
                  <a:defRPr/>
                </a:pPr>
                <a:r>
                  <a:rPr lang="zh-TW" altLang="en-US" sz="1500" dirty="0" smtClean="0">
                    <a:solidFill>
                      <a:schemeClr val="bg1"/>
                    </a:solidFill>
                    <a:latin typeface="Arial" charset="0"/>
                    <a:cs typeface="Arial" charset="0"/>
                  </a:rPr>
                  <a:t>侵權訴訟影響銷售量</a:t>
                </a:r>
                <a:endParaRPr lang="en-US" altLang="ko-KR" sz="1500" dirty="0">
                  <a:solidFill>
                    <a:schemeClr val="bg1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25" name="Text Box 5"/>
              <p:cNvSpPr txBox="1">
                <a:spLocks noChangeArrowheads="1"/>
              </p:cNvSpPr>
              <p:nvPr/>
            </p:nvSpPr>
            <p:spPr bwMode="auto">
              <a:xfrm>
                <a:off x="6658653" y="2048860"/>
                <a:ext cx="2314044" cy="7300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126002" indent="-126002">
                  <a:defRPr/>
                </a:pPr>
                <a:r>
                  <a:rPr lang="zh-TW" altLang="en-US" sz="3000" b="1" dirty="0" smtClean="0">
                    <a:solidFill>
                      <a:schemeClr val="bg1"/>
                    </a:solidFill>
                    <a:latin typeface="Arial" charset="0"/>
                    <a:cs typeface="Arial" charset="0"/>
                  </a:rPr>
                  <a:t>失敗因素</a:t>
                </a:r>
                <a:endParaRPr lang="ko-KR" altLang="ko-KR" sz="3000" b="1" dirty="0">
                  <a:solidFill>
                    <a:schemeClr val="bg1"/>
                  </a:solidFill>
                  <a:latin typeface="Arial" charset="0"/>
                  <a:cs typeface="Arial" charset="0"/>
                </a:endParaRPr>
              </a:p>
            </p:txBody>
          </p:sp>
        </p:grpSp>
      </p:grpSp>
      <p:grpSp>
        <p:nvGrpSpPr>
          <p:cNvPr id="26" name="组合 13"/>
          <p:cNvGrpSpPr/>
          <p:nvPr/>
        </p:nvGrpSpPr>
        <p:grpSpPr>
          <a:xfrm>
            <a:off x="1975945" y="2077875"/>
            <a:ext cx="2280176" cy="1468510"/>
            <a:chOff x="251520" y="1925354"/>
            <a:chExt cx="3238821" cy="1935163"/>
          </a:xfrm>
        </p:grpSpPr>
        <p:sp>
          <p:nvSpPr>
            <p:cNvPr id="27" name="KMA1D1FEAF"/>
            <p:cNvSpPr>
              <a:spLocks noChangeArrowheads="1"/>
            </p:cNvSpPr>
            <p:nvPr/>
          </p:nvSpPr>
          <p:spPr bwMode="ltGray">
            <a:xfrm>
              <a:off x="251520" y="1925354"/>
              <a:ext cx="3238821" cy="1935163"/>
            </a:xfrm>
            <a:prstGeom prst="rightArrowCallout">
              <a:avLst>
                <a:gd name="adj1" fmla="val 23031"/>
                <a:gd name="adj2" fmla="val 25000"/>
                <a:gd name="adj3" fmla="val 12695"/>
                <a:gd name="adj4" fmla="val 84741"/>
              </a:avLst>
            </a:prstGeom>
            <a:solidFill>
              <a:schemeClr val="accent1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lIns="97200" tIns="97200" rIns="98082" bIns="97200"/>
            <a:lstStyle/>
            <a:p>
              <a:pPr>
                <a:buSzPct val="80000"/>
                <a:buFont typeface="Marlett" pitchFamily="2" charset="2"/>
                <a:buChar char="i"/>
                <a:defRPr/>
              </a:pPr>
              <a:endParaRPr lang="ko-KR" altLang="ko-KR" b="1">
                <a:solidFill>
                  <a:schemeClr val="bg1"/>
                </a:solidFill>
                <a:latin typeface="Arial" pitchFamily="34" charset="0"/>
                <a:ea typeface="굴림" pitchFamily="50" charset="-127"/>
                <a:cs typeface="Arial" pitchFamily="34" charset="0"/>
              </a:endParaRPr>
            </a:p>
          </p:txBody>
        </p:sp>
        <p:grpSp>
          <p:nvGrpSpPr>
            <p:cNvPr id="28" name="그룹 21"/>
            <p:cNvGrpSpPr/>
            <p:nvPr/>
          </p:nvGrpSpPr>
          <p:grpSpPr>
            <a:xfrm>
              <a:off x="369776" y="2132856"/>
              <a:ext cx="2707460" cy="1342985"/>
              <a:chOff x="6794460" y="2050996"/>
              <a:chExt cx="2439294" cy="1342985"/>
            </a:xfrm>
          </p:grpSpPr>
          <p:sp>
            <p:nvSpPr>
              <p:cNvPr id="29" name="Text Box 5"/>
              <p:cNvSpPr txBox="1">
                <a:spLocks noChangeArrowheads="1"/>
              </p:cNvSpPr>
              <p:nvPr/>
            </p:nvSpPr>
            <p:spPr bwMode="auto">
              <a:xfrm>
                <a:off x="6919710" y="2968123"/>
                <a:ext cx="2314044" cy="425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126002" indent="-126002">
                  <a:buFont typeface="Arial" pitchFamily="34" charset="0"/>
                  <a:buChar char="•"/>
                  <a:defRPr/>
                </a:pPr>
                <a:r>
                  <a:rPr lang="zh-TW" altLang="en-US" sz="1500" dirty="0" smtClean="0">
                    <a:solidFill>
                      <a:schemeClr val="bg1"/>
                    </a:solidFill>
                    <a:latin typeface="Arial" charset="0"/>
                    <a:cs typeface="Arial" charset="0"/>
                  </a:rPr>
                  <a:t>公司內部問題</a:t>
                </a:r>
                <a:endParaRPr lang="en-US" altLang="ko-KR" sz="1500" dirty="0">
                  <a:solidFill>
                    <a:schemeClr val="bg1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30" name="Text Box 5"/>
              <p:cNvSpPr txBox="1">
                <a:spLocks noChangeArrowheads="1"/>
              </p:cNvSpPr>
              <p:nvPr/>
            </p:nvSpPr>
            <p:spPr bwMode="auto">
              <a:xfrm>
                <a:off x="6794460" y="2050996"/>
                <a:ext cx="2314044" cy="7300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126002" indent="-126002">
                  <a:defRPr/>
                </a:pPr>
                <a:r>
                  <a:rPr lang="zh-TW" altLang="en-US" sz="3000" b="1" dirty="0" smtClean="0">
                    <a:solidFill>
                      <a:schemeClr val="bg1"/>
                    </a:solidFill>
                    <a:latin typeface="Arial" charset="0"/>
                    <a:cs typeface="Arial" charset="0"/>
                  </a:rPr>
                  <a:t>失敗因素</a:t>
                </a:r>
                <a:endParaRPr lang="ko-KR" altLang="ko-KR" sz="3000" b="1" dirty="0">
                  <a:solidFill>
                    <a:schemeClr val="bg1"/>
                  </a:solidFill>
                  <a:latin typeface="Arial" charset="0"/>
                  <a:cs typeface="Arial" charset="0"/>
                </a:endParaRPr>
              </a:p>
            </p:txBody>
          </p:sp>
        </p:grpSp>
      </p:grpSp>
      <p:sp>
        <p:nvSpPr>
          <p:cNvPr id="31" name="矩形 30"/>
          <p:cNvSpPr/>
          <p:nvPr/>
        </p:nvSpPr>
        <p:spPr>
          <a:xfrm>
            <a:off x="1975945" y="4064665"/>
            <a:ext cx="1922585" cy="1147517"/>
          </a:xfrm>
          <a:prstGeom prst="rect">
            <a:avLst/>
          </a:prstGeom>
          <a:solidFill>
            <a:schemeClr val="accent1">
              <a:alpha val="24000"/>
            </a:schemeClr>
          </a:solidFill>
          <a:ln w="12700" cmpd="sng">
            <a:solidFill>
              <a:schemeClr val="accent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TW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1.HTC</a:t>
            </a:r>
            <a:r>
              <a: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之內鬼</a:t>
            </a:r>
            <a:endParaRPr lang="en-US" altLang="zh-TW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2.HTC</a:t>
            </a:r>
            <a:r>
              <a: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供應</a:t>
            </a:r>
            <a:r>
              <a:rPr lang="zh-TW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鏈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079649" y="4061741"/>
            <a:ext cx="1938648" cy="1147517"/>
          </a:xfrm>
          <a:prstGeom prst="rect">
            <a:avLst/>
          </a:prstGeom>
          <a:solidFill>
            <a:schemeClr val="accent1">
              <a:alpha val="24000"/>
            </a:schemeClr>
          </a:solidFill>
          <a:ln w="12700" cmpd="sng">
            <a:solidFill>
              <a:schemeClr val="accent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1.Nokia</a:t>
            </a:r>
            <a:r>
              <a:rPr lang="zh-TW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控告</a:t>
            </a:r>
            <a:r>
              <a:rPr lang="en-US" altLang="zh-TW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HTC</a:t>
            </a:r>
            <a:r>
              <a:rPr lang="zh-TW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侵權</a:t>
            </a:r>
            <a:endParaRPr lang="en-US" altLang="zh-TW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2.APPLE</a:t>
            </a:r>
            <a:r>
              <a:rPr lang="zh-TW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控告</a:t>
            </a:r>
            <a:r>
              <a:rPr lang="en-US" altLang="zh-TW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HTC</a:t>
            </a:r>
            <a:r>
              <a:rPr lang="zh-TW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侵權</a:t>
            </a:r>
            <a:endParaRPr lang="en-US" altLang="zh-TW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/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146152" y="4061740"/>
            <a:ext cx="1940822" cy="1147517"/>
          </a:xfrm>
          <a:prstGeom prst="rect">
            <a:avLst/>
          </a:prstGeom>
          <a:solidFill>
            <a:schemeClr val="accent1">
              <a:alpha val="24000"/>
            </a:schemeClr>
          </a:solidFill>
          <a:ln w="12700" cmpd="sng">
            <a:solidFill>
              <a:schemeClr val="accent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1.HTC</a:t>
            </a:r>
            <a:r>
              <a:rPr lang="zh-TW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在於大陸市場之銷售</a:t>
            </a:r>
            <a:endParaRPr lang="en-US" altLang="zh-TW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2.HTC</a:t>
            </a:r>
            <a:r>
              <a:rPr lang="zh-TW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品牌決策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36" name="组合 2"/>
          <p:cNvGrpSpPr/>
          <p:nvPr/>
        </p:nvGrpSpPr>
        <p:grpSpPr>
          <a:xfrm>
            <a:off x="8217053" y="2074633"/>
            <a:ext cx="1980462" cy="1468510"/>
            <a:chOff x="6084167" y="1925354"/>
            <a:chExt cx="2813101" cy="1935163"/>
          </a:xfrm>
        </p:grpSpPr>
        <p:sp>
          <p:nvSpPr>
            <p:cNvPr id="37" name="KMA1D1FEAF"/>
            <p:cNvSpPr>
              <a:spLocks noChangeArrowheads="1"/>
            </p:cNvSpPr>
            <p:nvPr/>
          </p:nvSpPr>
          <p:spPr bwMode="ltGray">
            <a:xfrm>
              <a:off x="6084167" y="1925354"/>
              <a:ext cx="2756794" cy="1935163"/>
            </a:xfrm>
            <a:prstGeom prst="rect">
              <a:avLst/>
            </a:prstGeom>
            <a:solidFill>
              <a:schemeClr val="accent1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lIns="97200" tIns="97200" rIns="98082" bIns="97200"/>
            <a:lstStyle/>
            <a:p>
              <a:pPr>
                <a:buSzPct val="80000"/>
                <a:buFont typeface="Marlett" pitchFamily="2" charset="2"/>
                <a:buChar char="i"/>
                <a:defRPr/>
              </a:pPr>
              <a:endParaRPr lang="ko-KR" altLang="ko-KR" b="1">
                <a:solidFill>
                  <a:schemeClr val="bg1"/>
                </a:solidFill>
                <a:latin typeface="Arial" pitchFamily="34" charset="0"/>
                <a:ea typeface="굴림" pitchFamily="50" charset="-127"/>
                <a:cs typeface="Arial" pitchFamily="34" charset="0"/>
              </a:endParaRPr>
            </a:p>
          </p:txBody>
        </p:sp>
        <p:grpSp>
          <p:nvGrpSpPr>
            <p:cNvPr id="38" name="그룹 21"/>
            <p:cNvGrpSpPr/>
            <p:nvPr/>
          </p:nvGrpSpPr>
          <p:grpSpPr>
            <a:xfrm>
              <a:off x="6178342" y="2132855"/>
              <a:ext cx="2718926" cy="1347258"/>
              <a:chOff x="6426901" y="2050995"/>
              <a:chExt cx="2449625" cy="1347258"/>
            </a:xfrm>
          </p:grpSpPr>
          <p:sp>
            <p:nvSpPr>
              <p:cNvPr id="39" name="Text Box 5"/>
              <p:cNvSpPr txBox="1">
                <a:spLocks noChangeArrowheads="1"/>
              </p:cNvSpPr>
              <p:nvPr/>
            </p:nvSpPr>
            <p:spPr bwMode="auto">
              <a:xfrm>
                <a:off x="6426901" y="2972395"/>
                <a:ext cx="2314044" cy="425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126002" indent="-126002">
                  <a:buFont typeface="Arial" pitchFamily="34" charset="0"/>
                  <a:buChar char="•"/>
                  <a:defRPr/>
                </a:pPr>
                <a:r>
                  <a:rPr lang="zh-TW" altLang="en-US" sz="1500" smtClean="0">
                    <a:solidFill>
                      <a:schemeClr val="bg1"/>
                    </a:solidFill>
                    <a:latin typeface="Arial" charset="0"/>
                    <a:cs typeface="Arial" charset="0"/>
                  </a:rPr>
                  <a:t>新市場開發失敗</a:t>
                </a:r>
                <a:endParaRPr lang="en-US" altLang="ko-KR" sz="1500" dirty="0">
                  <a:solidFill>
                    <a:schemeClr val="bg1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0" name="Text Box 5"/>
              <p:cNvSpPr txBox="1">
                <a:spLocks noChangeArrowheads="1"/>
              </p:cNvSpPr>
              <p:nvPr/>
            </p:nvSpPr>
            <p:spPr bwMode="auto">
              <a:xfrm>
                <a:off x="6562482" y="2050995"/>
                <a:ext cx="2314044" cy="7300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126002" indent="-126002">
                  <a:defRPr/>
                </a:pPr>
                <a:r>
                  <a:rPr lang="zh-TW" altLang="en-US" sz="3000" b="1" smtClean="0">
                    <a:solidFill>
                      <a:schemeClr val="bg1"/>
                    </a:solidFill>
                    <a:latin typeface="Arial" charset="0"/>
                    <a:cs typeface="Arial" charset="0"/>
                  </a:rPr>
                  <a:t>失敗因素</a:t>
                </a:r>
                <a:endParaRPr lang="ko-KR" altLang="ko-KR" sz="3000" b="1" dirty="0">
                  <a:solidFill>
                    <a:schemeClr val="bg1"/>
                  </a:solidFill>
                  <a:latin typeface="Arial" charset="0"/>
                  <a:cs typeface="Arial" charset="0"/>
                </a:endParaRPr>
              </a:p>
            </p:txBody>
          </p:sp>
        </p:grpSp>
      </p:grpSp>
      <p:sp>
        <p:nvSpPr>
          <p:cNvPr id="41" name="矩形 40"/>
          <p:cNvSpPr/>
          <p:nvPr/>
        </p:nvSpPr>
        <p:spPr>
          <a:xfrm>
            <a:off x="8217052" y="4079181"/>
            <a:ext cx="1940822" cy="1147517"/>
          </a:xfrm>
          <a:prstGeom prst="rect">
            <a:avLst/>
          </a:prstGeom>
          <a:solidFill>
            <a:schemeClr val="accent1">
              <a:alpha val="24000"/>
            </a:schemeClr>
          </a:solidFill>
          <a:ln w="12700" cmpd="sng">
            <a:solidFill>
              <a:schemeClr val="accent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1.GOOGLE</a:t>
            </a:r>
            <a:r>
              <a:rPr lang="zh-TW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收購</a:t>
            </a:r>
            <a:r>
              <a:rPr lang="en-US" altLang="zh-TW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HTC</a:t>
            </a:r>
          </a:p>
          <a:p>
            <a:pPr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2.HTC</a:t>
            </a:r>
            <a:r>
              <a:rPr lang="zh-TW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進軍</a:t>
            </a:r>
            <a:r>
              <a:rPr lang="en-US" altLang="zh-TW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VR</a:t>
            </a:r>
            <a:r>
              <a:rPr lang="zh-TW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市場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42" name="组合 8"/>
          <p:cNvGrpSpPr/>
          <p:nvPr/>
        </p:nvGrpSpPr>
        <p:grpSpPr>
          <a:xfrm>
            <a:off x="6121843" y="2074633"/>
            <a:ext cx="2280176" cy="1468510"/>
            <a:chOff x="3162325" y="1925354"/>
            <a:chExt cx="3238821" cy="1935163"/>
          </a:xfrm>
        </p:grpSpPr>
        <p:sp>
          <p:nvSpPr>
            <p:cNvPr id="43" name="KMA1D1FEAF"/>
            <p:cNvSpPr>
              <a:spLocks noChangeArrowheads="1"/>
            </p:cNvSpPr>
            <p:nvPr/>
          </p:nvSpPr>
          <p:spPr bwMode="ltGray">
            <a:xfrm>
              <a:off x="3162325" y="1925354"/>
              <a:ext cx="3238821" cy="1935163"/>
            </a:xfrm>
            <a:prstGeom prst="rightArrowCallout">
              <a:avLst>
                <a:gd name="adj1" fmla="val 23031"/>
                <a:gd name="adj2" fmla="val 25000"/>
                <a:gd name="adj3" fmla="val 12695"/>
                <a:gd name="adj4" fmla="val 84741"/>
              </a:avLst>
            </a:prstGeom>
            <a:solidFill>
              <a:schemeClr val="accent1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lIns="97200" tIns="97200" rIns="98082" bIns="97200"/>
            <a:lstStyle/>
            <a:p>
              <a:pPr>
                <a:buSzPct val="80000"/>
                <a:buFont typeface="Marlett" pitchFamily="2" charset="2"/>
                <a:buChar char="i"/>
                <a:defRPr/>
              </a:pPr>
              <a:endParaRPr lang="ko-KR" altLang="ko-KR" b="1">
                <a:solidFill>
                  <a:schemeClr val="bg1"/>
                </a:solidFill>
                <a:latin typeface="Arial" pitchFamily="34" charset="0"/>
                <a:ea typeface="굴림" pitchFamily="50" charset="-127"/>
                <a:cs typeface="Arial" pitchFamily="34" charset="0"/>
              </a:endParaRPr>
            </a:p>
          </p:txBody>
        </p:sp>
        <p:grpSp>
          <p:nvGrpSpPr>
            <p:cNvPr id="44" name="그룹 21"/>
            <p:cNvGrpSpPr/>
            <p:nvPr/>
          </p:nvGrpSpPr>
          <p:grpSpPr>
            <a:xfrm>
              <a:off x="3330559" y="2132856"/>
              <a:ext cx="2609352" cy="1347257"/>
              <a:chOff x="6594399" y="2050996"/>
              <a:chExt cx="2350903" cy="1347257"/>
            </a:xfrm>
          </p:grpSpPr>
          <p:sp>
            <p:nvSpPr>
              <p:cNvPr id="45" name="Text Box 5"/>
              <p:cNvSpPr txBox="1">
                <a:spLocks noChangeArrowheads="1"/>
              </p:cNvSpPr>
              <p:nvPr/>
            </p:nvSpPr>
            <p:spPr bwMode="auto">
              <a:xfrm>
                <a:off x="6594399" y="2972395"/>
                <a:ext cx="2314044" cy="425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126002" indent="-126002">
                  <a:buFont typeface="Arial" pitchFamily="34" charset="0"/>
                  <a:buChar char="•"/>
                  <a:defRPr/>
                </a:pPr>
                <a:r>
                  <a:rPr lang="zh-TW" altLang="en-US" sz="1500" smtClean="0">
                    <a:solidFill>
                      <a:schemeClr val="bg1"/>
                    </a:solidFill>
                    <a:latin typeface="Arial" charset="0"/>
                    <a:cs typeface="Arial" charset="0"/>
                  </a:rPr>
                  <a:t>品牌定位不足</a:t>
                </a:r>
                <a:endParaRPr lang="en-US" altLang="ko-KR" sz="1500" dirty="0">
                  <a:solidFill>
                    <a:schemeClr val="bg1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6" name="Text Box 5"/>
              <p:cNvSpPr txBox="1">
                <a:spLocks noChangeArrowheads="1"/>
              </p:cNvSpPr>
              <p:nvPr/>
            </p:nvSpPr>
            <p:spPr bwMode="auto">
              <a:xfrm>
                <a:off x="6631258" y="2050996"/>
                <a:ext cx="2314044" cy="7300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126002" indent="-126002">
                  <a:defRPr/>
                </a:pPr>
                <a:r>
                  <a:rPr lang="zh-TW" altLang="en-US" sz="3000" b="1" dirty="0" smtClean="0">
                    <a:solidFill>
                      <a:schemeClr val="bg1"/>
                    </a:solidFill>
                    <a:latin typeface="Arial" charset="0"/>
                    <a:cs typeface="Arial" charset="0"/>
                  </a:rPr>
                  <a:t>失敗因素</a:t>
                </a:r>
                <a:endParaRPr lang="ko-KR" altLang="ko-KR" sz="3000" b="1" dirty="0">
                  <a:solidFill>
                    <a:schemeClr val="bg1"/>
                  </a:solidFill>
                  <a:latin typeface="Arial" charset="0"/>
                  <a:cs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863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4" grpId="0" animBg="1"/>
      <p:bldP spid="4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1C6DB09-A408-4502-BFA6-90542E7F80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8347" y="-203355"/>
            <a:ext cx="3107777" cy="227255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98B13D0C-3D6D-4A7C-81C2-971C2DE1C3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0627" y="4585449"/>
            <a:ext cx="3107777" cy="227255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31773" y="265892"/>
            <a:ext cx="2031325" cy="6969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TW" altLang="en-US" sz="3600" b="1" kern="0" dirty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新聞選取</a:t>
            </a:r>
            <a:endParaRPr lang="zh-CN" altLang="en-US" sz="3600" b="1" kern="0" dirty="0">
              <a:solidFill>
                <a:srgbClr val="002060"/>
              </a:solidFill>
              <a:latin typeface="Microsoft JhengHei" charset="-120"/>
              <a:ea typeface="Microsoft JhengHei" charset="-120"/>
              <a:cs typeface="Microsoft JhengHei" charset="-120"/>
              <a:sym typeface="FZHei-B01S" panose="02010601030101010101" pitchFamily="2" charset="-122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475748" y="211301"/>
            <a:ext cx="3657600" cy="707886"/>
          </a:xfrm>
          <a:prstGeom prst="rect">
            <a:avLst/>
          </a:prstGeom>
          <a:noFill/>
          <a:ln w="57150">
            <a:solidFill>
              <a:srgbClr val="00A1D2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 smtClean="0">
                <a:solidFill>
                  <a:srgbClr val="00B0F0"/>
                </a:solidFill>
              </a:rPr>
              <a:t>-</a:t>
            </a:r>
            <a:r>
              <a:rPr kumimoji="1" lang="zh-TW" altLang="en-US" sz="2000" b="1" dirty="0" smtClean="0">
                <a:solidFill>
                  <a:srgbClr val="00B0F0"/>
                </a:solidFill>
              </a:rPr>
              <a:t>共計</a:t>
            </a:r>
            <a:r>
              <a:rPr kumimoji="1" lang="en-US" altLang="zh-TW" sz="2000" b="1" dirty="0" smtClean="0">
                <a:solidFill>
                  <a:srgbClr val="00B0F0"/>
                </a:solidFill>
              </a:rPr>
              <a:t>94</a:t>
            </a:r>
            <a:r>
              <a:rPr kumimoji="1" lang="zh-TW" altLang="en-US" sz="2000" b="1" dirty="0" smtClean="0">
                <a:solidFill>
                  <a:srgbClr val="00B0F0"/>
                </a:solidFill>
              </a:rPr>
              <a:t>篇</a:t>
            </a:r>
            <a:r>
              <a:rPr kumimoji="1" lang="en-US" altLang="zh-TW" sz="2000" b="1" dirty="0" smtClean="0">
                <a:solidFill>
                  <a:srgbClr val="00B0F0"/>
                </a:solidFill>
              </a:rPr>
              <a:t>HTC</a:t>
            </a:r>
            <a:r>
              <a:rPr kumimoji="1" lang="zh-TW" altLang="en-US" sz="2000" b="1" dirty="0" smtClean="0">
                <a:solidFill>
                  <a:srgbClr val="00B0F0"/>
                </a:solidFill>
              </a:rPr>
              <a:t>新聞</a:t>
            </a:r>
            <a:r>
              <a:rPr kumimoji="1" lang="en-US" altLang="zh-TW" sz="2000" b="1" dirty="0" smtClean="0">
                <a:solidFill>
                  <a:srgbClr val="00B0F0"/>
                </a:solidFill>
              </a:rPr>
              <a:t>-</a:t>
            </a:r>
          </a:p>
          <a:p>
            <a:pPr algn="ctr"/>
            <a:r>
              <a:rPr kumimoji="1" lang="zh-TW" altLang="en-US" sz="2000" b="1" dirty="0" smtClean="0">
                <a:solidFill>
                  <a:srgbClr val="00B0F0"/>
                </a:solidFill>
              </a:rPr>
              <a:t>給每一篇新聞做標籤</a:t>
            </a:r>
            <a:endParaRPr kumimoji="1" lang="en-US" altLang="zh-TW" sz="2000" b="1" dirty="0" smtClean="0">
              <a:solidFill>
                <a:srgbClr val="00B0F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90" y="1598325"/>
            <a:ext cx="5911910" cy="429957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808" y="1257389"/>
            <a:ext cx="6592555" cy="374153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899" y="565244"/>
            <a:ext cx="6126874" cy="4665788"/>
          </a:xfrm>
          <a:prstGeom prst="rect">
            <a:avLst/>
          </a:prstGeom>
        </p:spPr>
      </p:pic>
      <p:sp>
        <p:nvSpPr>
          <p:cNvPr id="10" name="向下箭號 9"/>
          <p:cNvSpPr/>
          <p:nvPr/>
        </p:nvSpPr>
        <p:spPr>
          <a:xfrm>
            <a:off x="6111032" y="1038087"/>
            <a:ext cx="387032" cy="1045980"/>
          </a:xfrm>
          <a:prstGeom prst="downArrow">
            <a:avLst/>
          </a:prstGeom>
          <a:solidFill>
            <a:srgbClr val="00B0F0"/>
          </a:solidFill>
          <a:ln>
            <a:solidFill>
              <a:srgbClr val="00A1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360" y="2229573"/>
            <a:ext cx="7203602" cy="4239777"/>
          </a:xfrm>
          <a:prstGeom prst="rect">
            <a:avLst/>
          </a:prstGeom>
        </p:spPr>
      </p:pic>
      <p:sp>
        <p:nvSpPr>
          <p:cNvPr id="12" name="Pentagon 10">
            <a:extLst>
              <a:ext uri="{FF2B5EF4-FFF2-40B4-BE49-F238E27FC236}">
                <a16:creationId xmlns:a16="http://schemas.microsoft.com/office/drawing/2014/main" xmlns="" id="{9ADF9328-CC5D-47D4-80C8-FFCD4D45E95E}"/>
              </a:ext>
            </a:extLst>
          </p:cNvPr>
          <p:cNvSpPr/>
          <p:nvPr/>
        </p:nvSpPr>
        <p:spPr>
          <a:xfrm>
            <a:off x="661869" y="5904461"/>
            <a:ext cx="3114255" cy="538640"/>
          </a:xfrm>
          <a:prstGeom prst="homePlate">
            <a:avLst>
              <a:gd name="adj" fmla="val 36274"/>
            </a:avLst>
          </a:prstGeom>
          <a:solidFill>
            <a:srgbClr val="7E397A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66943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中時電子報</a:t>
            </a:r>
            <a:endParaRPr lang="en-US" sz="24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Pentagon 10">
            <a:extLst>
              <a:ext uri="{FF2B5EF4-FFF2-40B4-BE49-F238E27FC236}">
                <a16:creationId xmlns:a16="http://schemas.microsoft.com/office/drawing/2014/main" xmlns="" id="{9ADF9328-CC5D-47D4-80C8-FFCD4D45E95E}"/>
              </a:ext>
            </a:extLst>
          </p:cNvPr>
          <p:cNvSpPr/>
          <p:nvPr/>
        </p:nvSpPr>
        <p:spPr>
          <a:xfrm>
            <a:off x="5771720" y="5091531"/>
            <a:ext cx="3114255" cy="538640"/>
          </a:xfrm>
          <a:prstGeom prst="homePlate">
            <a:avLst>
              <a:gd name="adj" fmla="val 36274"/>
            </a:avLst>
          </a:prstGeom>
          <a:solidFill>
            <a:srgbClr val="7E397A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66943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鏡週刊</a:t>
            </a:r>
            <a:endParaRPr lang="en-US" sz="24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Pentagon 10">
            <a:extLst>
              <a:ext uri="{FF2B5EF4-FFF2-40B4-BE49-F238E27FC236}">
                <a16:creationId xmlns:a16="http://schemas.microsoft.com/office/drawing/2014/main" xmlns="" id="{9ADF9328-CC5D-47D4-80C8-FFCD4D45E95E}"/>
              </a:ext>
            </a:extLst>
          </p:cNvPr>
          <p:cNvSpPr/>
          <p:nvPr/>
        </p:nvSpPr>
        <p:spPr>
          <a:xfrm>
            <a:off x="2562179" y="5144429"/>
            <a:ext cx="3114255" cy="538640"/>
          </a:xfrm>
          <a:prstGeom prst="homePlate">
            <a:avLst>
              <a:gd name="adj" fmla="val 36274"/>
            </a:avLst>
          </a:prstGeom>
          <a:solidFill>
            <a:srgbClr val="7E397A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66943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自由時報電子報</a:t>
            </a:r>
            <a:endParaRPr lang="en-US" sz="24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7322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10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386E4078-B000-470C-8488-9AE4B883E6B0}"/>
              </a:ext>
            </a:extLst>
          </p:cNvPr>
          <p:cNvGrpSpPr/>
          <p:nvPr/>
        </p:nvGrpSpPr>
        <p:grpSpPr>
          <a:xfrm>
            <a:off x="734880" y="1174748"/>
            <a:ext cx="6165501" cy="4508500"/>
            <a:chOff x="734880" y="1174748"/>
            <a:chExt cx="6165501" cy="450850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xmlns="" id="{1CEB3D0B-3BB0-4048-AFBA-FAA004865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880" y="1174748"/>
              <a:ext cx="6165501" cy="4508500"/>
            </a:xfrm>
            <a:prstGeom prst="rect">
              <a:avLst/>
            </a:prstGeom>
          </p:spPr>
        </p:pic>
        <p:sp>
          <p:nvSpPr>
            <p:cNvPr id="4" name="图文框 3">
              <a:extLst>
                <a:ext uri="{FF2B5EF4-FFF2-40B4-BE49-F238E27FC236}">
                  <a16:creationId xmlns:a16="http://schemas.microsoft.com/office/drawing/2014/main" xmlns="" id="{B3D3FBCC-1DBC-4AD3-BD22-E2A849DA6970}"/>
                </a:ext>
              </a:extLst>
            </p:cNvPr>
            <p:cNvSpPr/>
            <p:nvPr/>
          </p:nvSpPr>
          <p:spPr>
            <a:xfrm>
              <a:off x="1473200" y="1727200"/>
              <a:ext cx="4622800" cy="3390900"/>
            </a:xfrm>
            <a:prstGeom prst="frame">
              <a:avLst>
                <a:gd name="adj1" fmla="val 2823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xmlns="" id="{DDD306D5-6972-42D8-AB45-FBC6F1006BAD}"/>
                </a:ext>
              </a:extLst>
            </p:cNvPr>
            <p:cNvSpPr txBox="1"/>
            <p:nvPr/>
          </p:nvSpPr>
          <p:spPr>
            <a:xfrm>
              <a:off x="2293987" y="1727200"/>
              <a:ext cx="3933293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0" b="1" dirty="0">
                  <a:solidFill>
                    <a:schemeClr val="bg1"/>
                  </a:solidFill>
                  <a:latin typeface="+mn-ea"/>
                  <a:sym typeface="FZHei-B01S" panose="02010601030101010101" pitchFamily="2" charset="-122"/>
                </a:rPr>
                <a:t>03</a:t>
              </a:r>
              <a:endParaRPr lang="zh-CN" altLang="en-US" sz="20000" b="1" dirty="0">
                <a:solidFill>
                  <a:schemeClr val="bg1"/>
                </a:solidFill>
                <a:latin typeface="+mn-ea"/>
                <a:sym typeface="FZHei-B01S" panose="02010601030101010101" pitchFamily="2" charset="-122"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24408D9D-9119-4C28-848A-A9EDF772D66F}"/>
              </a:ext>
            </a:extLst>
          </p:cNvPr>
          <p:cNvSpPr/>
          <p:nvPr/>
        </p:nvSpPr>
        <p:spPr>
          <a:xfrm>
            <a:off x="7321738" y="2938437"/>
            <a:ext cx="3505288" cy="108952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lnSpc>
                <a:spcPct val="120000"/>
              </a:lnSpc>
              <a:defRPr/>
            </a:pPr>
            <a:r>
              <a:rPr lang="zh-TW" altLang="en-US" sz="5400" b="1" kern="0" dirty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研究結果</a:t>
            </a:r>
            <a:endParaRPr lang="zh-CN" altLang="en-US" sz="5400" b="1" kern="0" dirty="0">
              <a:solidFill>
                <a:srgbClr val="002060"/>
              </a:solidFill>
              <a:latin typeface="Microsoft JhengHei" charset="-120"/>
              <a:ea typeface="Microsoft JhengHei" charset="-120"/>
              <a:cs typeface="Microsoft JhengHei" charset="-120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625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2">
            <a:extLst>
              <a:ext uri="{FF2B5EF4-FFF2-40B4-BE49-F238E27FC236}">
                <a16:creationId xmlns:a16="http://schemas.microsoft.com/office/drawing/2014/main" xmlns="" id="{98B13D0C-3D6D-4A7C-81C2-971C2DE1C3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814" y="5721724"/>
            <a:ext cx="3107777" cy="227255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3" y="1405101"/>
            <a:ext cx="4913440" cy="4526385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394910" y="268825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b="1" dirty="0">
                <a:solidFill>
                  <a:srgbClr val="39337A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散佈圖：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979" y="1213225"/>
            <a:ext cx="2139796" cy="178942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009657" y="1118548"/>
            <a:ext cx="3605651" cy="193899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rgbClr val="92D050"/>
                </a:solidFill>
              </a:rPr>
              <a:t>#</a:t>
            </a:r>
            <a:r>
              <a:rPr kumimoji="1" lang="zh-TW" altLang="en-US" sz="2400" dirty="0">
                <a:solidFill>
                  <a:srgbClr val="92D050"/>
                </a:solidFill>
              </a:rPr>
              <a:t>綠：</a:t>
            </a:r>
            <a:endParaRPr kumimoji="1" lang="en-US" altLang="zh-TW" sz="2400" dirty="0">
              <a:solidFill>
                <a:srgbClr val="92D050"/>
              </a:solidFill>
            </a:endParaRPr>
          </a:p>
          <a:p>
            <a:endParaRPr kumimoji="1" lang="en-US" altLang="zh-TW" sz="2400" dirty="0"/>
          </a:p>
          <a:p>
            <a:endParaRPr kumimoji="1" lang="en-US" altLang="zh-TW" sz="2400" dirty="0"/>
          </a:p>
          <a:p>
            <a:endParaRPr kumimoji="1" lang="en-US" altLang="zh-TW" sz="2400" dirty="0"/>
          </a:p>
          <a:p>
            <a:endParaRPr kumimoji="1" lang="zh-TW" altLang="en-US" sz="24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665" y="3204449"/>
            <a:ext cx="2416056" cy="87477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030473" y="3231277"/>
            <a:ext cx="3584836" cy="83099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rgbClr val="0070C0"/>
                </a:solidFill>
              </a:rPr>
              <a:t>#</a:t>
            </a:r>
            <a:r>
              <a:rPr kumimoji="1" lang="zh-TW" altLang="en-US" sz="2400" dirty="0">
                <a:solidFill>
                  <a:srgbClr val="0070C0"/>
                </a:solidFill>
              </a:rPr>
              <a:t>藍：</a:t>
            </a:r>
            <a:endParaRPr kumimoji="1" lang="en-US" altLang="zh-TW" sz="2400" dirty="0">
              <a:solidFill>
                <a:srgbClr val="0070C0"/>
              </a:solidFill>
            </a:endParaRPr>
          </a:p>
          <a:p>
            <a:endParaRPr kumimoji="1" lang="zh-TW" altLang="en-US" sz="240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593" y="1245467"/>
            <a:ext cx="1676931" cy="496784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067" y="1213224"/>
            <a:ext cx="1573203" cy="5000085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8782968" y="1118549"/>
            <a:ext cx="3342488" cy="526297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kumimoji="1" lang="en-US" altLang="zh-TW" sz="2400" dirty="0">
              <a:solidFill>
                <a:schemeClr val="bg1"/>
              </a:solidFill>
            </a:endParaRPr>
          </a:p>
          <a:p>
            <a:endParaRPr kumimoji="1" lang="en-US" altLang="zh-TW" sz="2400" dirty="0">
              <a:solidFill>
                <a:schemeClr val="bg1"/>
              </a:solidFill>
            </a:endParaRPr>
          </a:p>
          <a:p>
            <a:endParaRPr kumimoji="1" lang="en-US" altLang="zh-TW" sz="2400" dirty="0">
              <a:solidFill>
                <a:schemeClr val="bg1"/>
              </a:solidFill>
            </a:endParaRPr>
          </a:p>
          <a:p>
            <a:endParaRPr kumimoji="1" lang="en-US" altLang="zh-TW" sz="2400" dirty="0">
              <a:solidFill>
                <a:schemeClr val="bg1"/>
              </a:solidFill>
            </a:endParaRPr>
          </a:p>
          <a:p>
            <a:r>
              <a:rPr kumimoji="1" lang="zh-TW" altLang="en-US" sz="2400" dirty="0">
                <a:solidFill>
                  <a:schemeClr val="bg1"/>
                </a:solidFill>
              </a:rPr>
              <a:t>紅</a:t>
            </a:r>
            <a:endParaRPr kumimoji="1" lang="en-US" altLang="zh-TW" sz="2400" dirty="0">
              <a:solidFill>
                <a:schemeClr val="bg1"/>
              </a:solidFill>
            </a:endParaRPr>
          </a:p>
          <a:p>
            <a:endParaRPr kumimoji="1" lang="en-US" altLang="zh-TW" sz="2400" dirty="0"/>
          </a:p>
          <a:p>
            <a:endParaRPr kumimoji="1" lang="en-US" altLang="zh-TW" sz="2400" dirty="0"/>
          </a:p>
          <a:p>
            <a:endParaRPr kumimoji="1" lang="en-US" altLang="zh-TW" sz="2400" dirty="0"/>
          </a:p>
          <a:p>
            <a:endParaRPr kumimoji="1" lang="en-US" altLang="zh-TW" sz="2400" dirty="0"/>
          </a:p>
          <a:p>
            <a:endParaRPr kumimoji="1" lang="en-US" altLang="zh-TW" sz="2400" dirty="0"/>
          </a:p>
          <a:p>
            <a:endParaRPr kumimoji="1" lang="en-US" altLang="zh-TW" sz="2400" dirty="0"/>
          </a:p>
          <a:p>
            <a:endParaRPr kumimoji="1" lang="en-US" altLang="zh-TW" sz="2400" dirty="0"/>
          </a:p>
          <a:p>
            <a:endParaRPr kumimoji="1" lang="en-US" altLang="zh-TW" sz="2400" dirty="0"/>
          </a:p>
          <a:p>
            <a:endParaRPr kumimoji="1" lang="en-US" altLang="zh-TW" sz="2400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694" y="4505082"/>
            <a:ext cx="1655157" cy="20759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61" y="4505082"/>
            <a:ext cx="1285956" cy="2075900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5030473" y="4281034"/>
            <a:ext cx="3584836" cy="230832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rgbClr val="C00000"/>
                </a:solidFill>
              </a:rPr>
              <a:t>#</a:t>
            </a:r>
            <a:r>
              <a:rPr kumimoji="1" lang="zh-TW" altLang="en-US" sz="2400" dirty="0">
                <a:solidFill>
                  <a:srgbClr val="C00000"/>
                </a:solidFill>
              </a:rPr>
              <a:t>紅：</a:t>
            </a:r>
            <a:endParaRPr kumimoji="1" lang="en-US" altLang="zh-TW" sz="2400" dirty="0">
              <a:solidFill>
                <a:srgbClr val="C00000"/>
              </a:solidFill>
            </a:endParaRPr>
          </a:p>
          <a:p>
            <a:endParaRPr kumimoji="1" lang="en-US" altLang="zh-TW" sz="2400" dirty="0">
              <a:solidFill>
                <a:srgbClr val="C00000"/>
              </a:solidFill>
            </a:endParaRPr>
          </a:p>
          <a:p>
            <a:endParaRPr kumimoji="1" lang="en-US" altLang="zh-TW" sz="2400" dirty="0">
              <a:solidFill>
                <a:srgbClr val="C00000"/>
              </a:solidFill>
            </a:endParaRPr>
          </a:p>
          <a:p>
            <a:endParaRPr kumimoji="1" lang="en-US" altLang="zh-TW" sz="2400" dirty="0">
              <a:solidFill>
                <a:srgbClr val="C00000"/>
              </a:solidFill>
            </a:endParaRPr>
          </a:p>
          <a:p>
            <a:endParaRPr kumimoji="1" lang="en-US" altLang="zh-TW" sz="2400" dirty="0">
              <a:solidFill>
                <a:srgbClr val="C00000"/>
              </a:solidFill>
            </a:endParaRPr>
          </a:p>
          <a:p>
            <a:endParaRPr kumimoji="1" lang="en-US" altLang="zh-TW" sz="2400" dirty="0">
              <a:solidFill>
                <a:srgbClr val="C00000"/>
              </a:solidFill>
            </a:endParaRPr>
          </a:p>
        </p:txBody>
      </p:sp>
      <p:pic>
        <p:nvPicPr>
          <p:cNvPr id="19" name="图片 1">
            <a:extLst>
              <a:ext uri="{FF2B5EF4-FFF2-40B4-BE49-F238E27FC236}">
                <a16:creationId xmlns:a16="http://schemas.microsoft.com/office/drawing/2014/main" xmlns="" id="{B1C6DB09-A408-4502-BFA6-90542E7F80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2867" y="-867450"/>
            <a:ext cx="3107777" cy="2272551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336040" y="5971447"/>
            <a:ext cx="42818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10"/>
              </a:rPr>
              <a:t>https://github.com/sufferming/csxproject/blob/master/midterm/PCA2.ipynb</a:t>
            </a:r>
            <a:endParaRPr lang="zh-TW" altLang="en-US" dirty="0"/>
          </a:p>
        </p:txBody>
      </p:sp>
      <p:sp>
        <p:nvSpPr>
          <p:cNvPr id="23" name="Donut 50">
            <a:extLst>
              <a:ext uri="{FF2B5EF4-FFF2-40B4-BE49-F238E27FC236}">
                <a16:creationId xmlns:a16="http://schemas.microsoft.com/office/drawing/2014/main" xmlns="" id="{3237083B-D7F7-48F6-9C19-B2D0602E1BBD}"/>
              </a:ext>
            </a:extLst>
          </p:cNvPr>
          <p:cNvSpPr/>
          <p:nvPr/>
        </p:nvSpPr>
        <p:spPr>
          <a:xfrm>
            <a:off x="4777567" y="3200382"/>
            <a:ext cx="4053214" cy="842892"/>
          </a:xfrm>
          <a:prstGeom prst="donut">
            <a:avLst>
              <a:gd name="adj" fmla="val 176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defTabSz="866943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GB" sz="900">
              <a:solidFill>
                <a:srgbClr val="FF0000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24" name="Donut 50">
            <a:extLst>
              <a:ext uri="{FF2B5EF4-FFF2-40B4-BE49-F238E27FC236}">
                <a16:creationId xmlns:a16="http://schemas.microsoft.com/office/drawing/2014/main" xmlns="" id="{3237083B-D7F7-48F6-9C19-B2D0602E1BBD}"/>
              </a:ext>
            </a:extLst>
          </p:cNvPr>
          <p:cNvSpPr/>
          <p:nvPr/>
        </p:nvSpPr>
        <p:spPr>
          <a:xfrm>
            <a:off x="10592943" y="1118548"/>
            <a:ext cx="1487977" cy="641241"/>
          </a:xfrm>
          <a:prstGeom prst="donut">
            <a:avLst>
              <a:gd name="adj" fmla="val 176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defTabSz="866943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GB" sz="900">
              <a:solidFill>
                <a:srgbClr val="FF0000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25" name="Donut 50">
            <a:extLst>
              <a:ext uri="{FF2B5EF4-FFF2-40B4-BE49-F238E27FC236}">
                <a16:creationId xmlns:a16="http://schemas.microsoft.com/office/drawing/2014/main" xmlns="" id="{3237083B-D7F7-48F6-9C19-B2D0602E1BBD}"/>
              </a:ext>
            </a:extLst>
          </p:cNvPr>
          <p:cNvSpPr/>
          <p:nvPr/>
        </p:nvSpPr>
        <p:spPr>
          <a:xfrm>
            <a:off x="4605226" y="1074019"/>
            <a:ext cx="4053214" cy="842892"/>
          </a:xfrm>
          <a:prstGeom prst="donut">
            <a:avLst>
              <a:gd name="adj" fmla="val 176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defTabSz="866943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GB" sz="900">
              <a:solidFill>
                <a:srgbClr val="FF0000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61695" y="95160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err="1"/>
              <a:t>kmeans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666666"/>
                </a:solidFill>
              </a:rPr>
              <a:t>=</a:t>
            </a:r>
            <a:r>
              <a:rPr lang="en-US" altLang="zh-TW" dirty="0"/>
              <a:t> </a:t>
            </a:r>
            <a:r>
              <a:rPr lang="en-US" altLang="zh-TW" dirty="0" err="1"/>
              <a:t>KMeans</a:t>
            </a:r>
            <a:r>
              <a:rPr lang="en-US" altLang="zh-TW" dirty="0"/>
              <a:t>(</a:t>
            </a:r>
            <a:r>
              <a:rPr lang="en-US" altLang="zh-TW" dirty="0" err="1"/>
              <a:t>n_clusters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666666"/>
                </a:solidFill>
              </a:rPr>
              <a:t>=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666666"/>
                </a:solidFill>
              </a:rPr>
              <a:t>3</a:t>
            </a:r>
            <a:r>
              <a:rPr lang="en-US" altLang="zh-TW" dirty="0"/>
              <a:t>) 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5518238" y="299602"/>
            <a:ext cx="3312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NO!</a:t>
            </a:r>
            <a:endParaRPr kumimoji="1" lang="zh-TW" altLang="en-US" sz="2400" b="1" dirty="0">
              <a:solidFill>
                <a:srgbClr val="FF000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168517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1C6DB09-A408-4502-BFA6-90542E7F80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1659" y="-186317"/>
            <a:ext cx="3107777" cy="227255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98B13D0C-3D6D-4A7C-81C2-971C2DE1C3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703" y="4585449"/>
            <a:ext cx="3107777" cy="227255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136118" y="384442"/>
            <a:ext cx="2812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 smtClean="0">
                <a:solidFill>
                  <a:srgbClr val="39337A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散佈圖</a:t>
            </a:r>
            <a:endParaRPr kumimoji="1" lang="zh-TW" altLang="en-US" sz="3200" b="1" dirty="0">
              <a:solidFill>
                <a:srgbClr val="39337A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36118" y="6176838"/>
            <a:ext cx="98398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  <a:hlinkClick r:id="rId3"/>
              </a:rPr>
              <a:t>https://github.com/sufferming/csxproject/blob/master/midterm/PPCA.ipynb</a:t>
            </a:r>
            <a:endParaRPr lang="zh-TW" altLang="en-US" sz="2000" b="1" dirty="0">
              <a:solidFill>
                <a:srgbClr val="00206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36118" y="1298808"/>
            <a:ext cx="2938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i="1" dirty="0" smtClean="0">
                <a:solidFill>
                  <a:srgbClr val="408080"/>
                </a:solidFill>
              </a:rPr>
              <a:t>運用新聞</a:t>
            </a:r>
            <a:r>
              <a:rPr lang="en-US" altLang="zh-TW" i="1" dirty="0" smtClean="0">
                <a:solidFill>
                  <a:srgbClr val="408080"/>
                </a:solidFill>
              </a:rPr>
              <a:t>label</a:t>
            </a:r>
            <a:r>
              <a:rPr lang="zh-TW" altLang="en-US" i="1" dirty="0" smtClean="0">
                <a:solidFill>
                  <a:srgbClr val="408080"/>
                </a:solidFill>
              </a:rPr>
              <a:t>做出來的</a:t>
            </a:r>
            <a:r>
              <a:rPr lang="en-US" altLang="zh-TW" i="1" dirty="0" smtClean="0">
                <a:solidFill>
                  <a:srgbClr val="408080"/>
                </a:solidFill>
              </a:rPr>
              <a:t>PCA</a:t>
            </a:r>
            <a:endParaRPr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758" y="588327"/>
            <a:ext cx="5983225" cy="546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1501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587" y="3515196"/>
            <a:ext cx="3820650" cy="3037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841" y="3436077"/>
            <a:ext cx="3675723" cy="311611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15" y="770393"/>
            <a:ext cx="3584326" cy="297467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1C6DB09-A408-4502-BFA6-90542E7F80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3968" y="-186317"/>
            <a:ext cx="3107777" cy="227255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98B13D0C-3D6D-4A7C-81C2-971C2DE1C3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1006" y="4585449"/>
            <a:ext cx="3107777" cy="227255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773809" y="185618"/>
            <a:ext cx="2812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 smtClean="0">
                <a:solidFill>
                  <a:srgbClr val="39337A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文字雲</a:t>
            </a:r>
            <a:endParaRPr kumimoji="1" lang="zh-TW" altLang="en-US" sz="3200" b="1" dirty="0">
              <a:solidFill>
                <a:srgbClr val="39337A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430" y="209676"/>
            <a:ext cx="3646113" cy="316606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101" y="253271"/>
            <a:ext cx="3680905" cy="318160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09" y="3680918"/>
            <a:ext cx="3558932" cy="27841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524306" y="6411117"/>
            <a:ext cx="96382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  <a:hlinkClick r:id="rId9"/>
              </a:rPr>
              <a:t>https://github.com/sufferming/csxproject/blob/master/midterm/project.ipynb</a:t>
            </a:r>
            <a:endParaRPr lang="zh-TW" altLang="en-US" b="1" dirty="0">
              <a:solidFill>
                <a:srgbClr val="00206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0192169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1C6DB09-A408-4502-BFA6-90542E7F80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4691" y="-197918"/>
            <a:ext cx="3107777" cy="227255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98B13D0C-3D6D-4A7C-81C2-971C2DE1C3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95" y="4585449"/>
            <a:ext cx="3107777" cy="2272551"/>
          </a:xfrm>
          <a:prstGeom prst="rect">
            <a:avLst/>
          </a:prstGeom>
        </p:spPr>
      </p:pic>
      <p:sp>
        <p:nvSpPr>
          <p:cNvPr id="4" name="图文框 3">
            <a:extLst>
              <a:ext uri="{FF2B5EF4-FFF2-40B4-BE49-F238E27FC236}">
                <a16:creationId xmlns:a16="http://schemas.microsoft.com/office/drawing/2014/main" xmlns="" id="{439EF00C-294A-4DB2-9D2A-D6104D65FB8E}"/>
              </a:ext>
            </a:extLst>
          </p:cNvPr>
          <p:cNvSpPr/>
          <p:nvPr/>
        </p:nvSpPr>
        <p:spPr>
          <a:xfrm>
            <a:off x="239486" y="217715"/>
            <a:ext cx="11705772" cy="6444342"/>
          </a:xfrm>
          <a:prstGeom prst="frame">
            <a:avLst>
              <a:gd name="adj1" fmla="val 2823"/>
            </a:avLst>
          </a:prstGeom>
          <a:solidFill>
            <a:schemeClr val="bg1"/>
          </a:solidFill>
          <a:ln>
            <a:noFill/>
          </a:ln>
          <a:effectLst>
            <a:outerShdw blurRad="114300" sx="102000" sy="1020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334628C9-EB0D-4D06-AF24-5A038FFC63D7}"/>
              </a:ext>
            </a:extLst>
          </p:cNvPr>
          <p:cNvSpPr/>
          <p:nvPr/>
        </p:nvSpPr>
        <p:spPr>
          <a:xfrm>
            <a:off x="1084375" y="376038"/>
            <a:ext cx="2920831" cy="64081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sz="3200" b="1" kern="0" dirty="0" smtClean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新聞選取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JhengHei" charset="-120"/>
              <a:ea typeface="Microsoft JhengHei" charset="-120"/>
              <a:cs typeface="Microsoft JhengHei" charset="-120"/>
              <a:sym typeface="FZHei-B01S" panose="02010601030101010101" pitchFamily="2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E65D0C30-F017-407D-BF1B-D8B4A674343C}"/>
              </a:ext>
            </a:extLst>
          </p:cNvPr>
          <p:cNvGrpSpPr/>
          <p:nvPr/>
        </p:nvGrpSpPr>
        <p:grpSpPr>
          <a:xfrm>
            <a:off x="4355351" y="1606468"/>
            <a:ext cx="692877" cy="3291840"/>
            <a:chOff x="3280410" y="1623060"/>
            <a:chExt cx="519658" cy="2468880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xmlns="" id="{75C4A668-B8AC-4B92-B7D4-471A9AF3900B}"/>
                </a:ext>
              </a:extLst>
            </p:cNvPr>
            <p:cNvCxnSpPr/>
            <p:nvPr/>
          </p:nvCxnSpPr>
          <p:spPr>
            <a:xfrm>
              <a:off x="3611880" y="1623060"/>
              <a:ext cx="0" cy="246888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xmlns="" id="{5DF49190-C560-4681-958A-2490BFCC72F0}"/>
                </a:ext>
              </a:extLst>
            </p:cNvPr>
            <p:cNvCxnSpPr/>
            <p:nvPr/>
          </p:nvCxnSpPr>
          <p:spPr>
            <a:xfrm flipH="1">
              <a:off x="3280410" y="2114550"/>
              <a:ext cx="51965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xmlns="" id="{FDAF1283-7656-4049-B8FB-B41C1BDE9E71}"/>
                </a:ext>
              </a:extLst>
            </p:cNvPr>
            <p:cNvCxnSpPr/>
            <p:nvPr/>
          </p:nvCxnSpPr>
          <p:spPr>
            <a:xfrm flipH="1">
              <a:off x="3280410" y="2834640"/>
              <a:ext cx="51965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xmlns="" id="{6B3F2942-4F62-4FD4-B958-565812D7F589}"/>
                </a:ext>
              </a:extLst>
            </p:cNvPr>
            <p:cNvCxnSpPr/>
            <p:nvPr/>
          </p:nvCxnSpPr>
          <p:spPr>
            <a:xfrm flipH="1">
              <a:off x="3280410" y="3554730"/>
              <a:ext cx="51965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42D065E6-3FB3-4F26-8861-DD48845E74F1}"/>
              </a:ext>
            </a:extLst>
          </p:cNvPr>
          <p:cNvGrpSpPr/>
          <p:nvPr/>
        </p:nvGrpSpPr>
        <p:grpSpPr>
          <a:xfrm>
            <a:off x="7033864" y="684082"/>
            <a:ext cx="692877" cy="3291840"/>
            <a:chOff x="5442306" y="1623060"/>
            <a:chExt cx="519658" cy="2468880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xmlns="" id="{487C2FFB-1068-471D-BB17-6D8A6B69EE78}"/>
                </a:ext>
              </a:extLst>
            </p:cNvPr>
            <p:cNvCxnSpPr/>
            <p:nvPr/>
          </p:nvCxnSpPr>
          <p:spPr>
            <a:xfrm>
              <a:off x="5612130" y="1623060"/>
              <a:ext cx="0" cy="246888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xmlns="" id="{F2DC7FB7-BC81-4BC6-B509-3C7DC93A366E}"/>
                </a:ext>
              </a:extLst>
            </p:cNvPr>
            <p:cNvCxnSpPr/>
            <p:nvPr/>
          </p:nvCxnSpPr>
          <p:spPr>
            <a:xfrm flipH="1">
              <a:off x="5442306" y="2125980"/>
              <a:ext cx="51965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xmlns="" id="{ECAA8E8D-A1D9-49FE-830E-368988C1F379}"/>
                </a:ext>
              </a:extLst>
            </p:cNvPr>
            <p:cNvCxnSpPr/>
            <p:nvPr/>
          </p:nvCxnSpPr>
          <p:spPr>
            <a:xfrm flipH="1">
              <a:off x="5442306" y="2846070"/>
              <a:ext cx="51965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xmlns="" id="{AC7F0894-E1B6-4A78-8A86-14E778C05847}"/>
                </a:ext>
              </a:extLst>
            </p:cNvPr>
            <p:cNvCxnSpPr/>
            <p:nvPr/>
          </p:nvCxnSpPr>
          <p:spPr>
            <a:xfrm flipH="1">
              <a:off x="5442306" y="3566160"/>
              <a:ext cx="51965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BEFF088D-6F03-49F7-99B1-FAB19BDE799A}"/>
              </a:ext>
            </a:extLst>
          </p:cNvPr>
          <p:cNvSpPr/>
          <p:nvPr/>
        </p:nvSpPr>
        <p:spPr>
          <a:xfrm>
            <a:off x="1885684" y="2074633"/>
            <a:ext cx="29016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中美貿易戰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D9BF3B66-D18C-4A39-88A0-8C4A48FE7F7A}"/>
              </a:ext>
            </a:extLst>
          </p:cNvPr>
          <p:cNvSpPr/>
          <p:nvPr/>
        </p:nvSpPr>
        <p:spPr>
          <a:xfrm>
            <a:off x="2716094" y="3061786"/>
            <a:ext cx="29016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美光洩密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A168CD8F-FA8B-4819-A567-3E8E8EF6B410}"/>
              </a:ext>
            </a:extLst>
          </p:cNvPr>
          <p:cNvSpPr/>
          <p:nvPr/>
        </p:nvSpPr>
        <p:spPr>
          <a:xfrm>
            <a:off x="2991482" y="4006489"/>
            <a:ext cx="29016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勒索病毒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D06FA49D-FBD6-495F-9A43-B19A80694489}"/>
              </a:ext>
            </a:extLst>
          </p:cNvPr>
          <p:cNvSpPr/>
          <p:nvPr/>
        </p:nvSpPr>
        <p:spPr>
          <a:xfrm>
            <a:off x="7736737" y="1245920"/>
            <a:ext cx="28562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電信詐騙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9CB4170C-B740-4445-A9F7-C8D587AAC429}"/>
              </a:ext>
            </a:extLst>
          </p:cNvPr>
          <p:cNvSpPr/>
          <p:nvPr/>
        </p:nvSpPr>
        <p:spPr>
          <a:xfrm>
            <a:off x="7943027" y="2232568"/>
            <a:ext cx="2856220" cy="5389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  <a:defRPr/>
            </a:pPr>
            <a:r>
              <a:rPr kumimoji="1"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雷曼兄弟破產</a:t>
            </a:r>
          </a:p>
          <a:p>
            <a:pPr algn="r">
              <a:lnSpc>
                <a:spcPts val="1800"/>
              </a:lnSpc>
              <a:defRPr/>
            </a:pPr>
            <a:endParaRPr lang="zh-CN" altLang="en-US" sz="1400" dirty="0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萝莉体 第二版" panose="020005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ED1158A5-9AF2-410E-A476-77A67CCE584C}"/>
              </a:ext>
            </a:extLst>
          </p:cNvPr>
          <p:cNvSpPr/>
          <p:nvPr/>
        </p:nvSpPr>
        <p:spPr>
          <a:xfrm>
            <a:off x="7833353" y="4301049"/>
            <a:ext cx="36942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TW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Google</a:t>
            </a:r>
            <a:r>
              <a:rPr kumimoji="1"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退出中國市場影響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xmlns="" id="{E46F8035-397C-4679-BDC9-0AB72BA8C2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058" y="2058701"/>
            <a:ext cx="2244169" cy="3834443"/>
          </a:xfrm>
          <a:prstGeom prst="rect">
            <a:avLst/>
          </a:prstGeom>
        </p:spPr>
      </p:pic>
      <p:grpSp>
        <p:nvGrpSpPr>
          <p:cNvPr id="28" name="组合 14">
            <a:extLst>
              <a:ext uri="{FF2B5EF4-FFF2-40B4-BE49-F238E27FC236}">
                <a16:creationId xmlns:a16="http://schemas.microsoft.com/office/drawing/2014/main" xmlns="" id="{42D065E6-3FB3-4F26-8861-DD48845E74F1}"/>
              </a:ext>
            </a:extLst>
          </p:cNvPr>
          <p:cNvGrpSpPr/>
          <p:nvPr/>
        </p:nvGrpSpPr>
        <p:grpSpPr>
          <a:xfrm>
            <a:off x="7033863" y="3580986"/>
            <a:ext cx="692877" cy="4217998"/>
            <a:chOff x="5442306" y="1623060"/>
            <a:chExt cx="519658" cy="2468880"/>
          </a:xfrm>
        </p:grpSpPr>
        <p:cxnSp>
          <p:nvCxnSpPr>
            <p:cNvPr id="29" name="直接连接符 15">
              <a:extLst>
                <a:ext uri="{FF2B5EF4-FFF2-40B4-BE49-F238E27FC236}">
                  <a16:creationId xmlns:a16="http://schemas.microsoft.com/office/drawing/2014/main" xmlns="" id="{487C2FFB-1068-471D-BB17-6D8A6B69EE78}"/>
                </a:ext>
              </a:extLst>
            </p:cNvPr>
            <p:cNvCxnSpPr/>
            <p:nvPr/>
          </p:nvCxnSpPr>
          <p:spPr>
            <a:xfrm>
              <a:off x="5612130" y="1623060"/>
              <a:ext cx="0" cy="246888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16">
              <a:extLst>
                <a:ext uri="{FF2B5EF4-FFF2-40B4-BE49-F238E27FC236}">
                  <a16:creationId xmlns:a16="http://schemas.microsoft.com/office/drawing/2014/main" xmlns="" id="{F2DC7FB7-BC81-4BC6-B509-3C7DC93A366E}"/>
                </a:ext>
              </a:extLst>
            </p:cNvPr>
            <p:cNvCxnSpPr/>
            <p:nvPr/>
          </p:nvCxnSpPr>
          <p:spPr>
            <a:xfrm flipH="1">
              <a:off x="5442306" y="2125980"/>
              <a:ext cx="51965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17">
              <a:extLst>
                <a:ext uri="{FF2B5EF4-FFF2-40B4-BE49-F238E27FC236}">
                  <a16:creationId xmlns:a16="http://schemas.microsoft.com/office/drawing/2014/main" xmlns="" id="{ECAA8E8D-A1D9-49FE-830E-368988C1F379}"/>
                </a:ext>
              </a:extLst>
            </p:cNvPr>
            <p:cNvCxnSpPr/>
            <p:nvPr/>
          </p:nvCxnSpPr>
          <p:spPr>
            <a:xfrm flipH="1">
              <a:off x="5442306" y="2846070"/>
              <a:ext cx="51965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18">
              <a:extLst>
                <a:ext uri="{FF2B5EF4-FFF2-40B4-BE49-F238E27FC236}">
                  <a16:creationId xmlns:a16="http://schemas.microsoft.com/office/drawing/2014/main" xmlns="" id="{AC7F0894-E1B6-4A78-8A86-14E778C05847}"/>
                </a:ext>
              </a:extLst>
            </p:cNvPr>
            <p:cNvCxnSpPr/>
            <p:nvPr/>
          </p:nvCxnSpPr>
          <p:spPr>
            <a:xfrm flipH="1">
              <a:off x="5442306" y="3566160"/>
              <a:ext cx="51965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14">
            <a:extLst>
              <a:ext uri="{FF2B5EF4-FFF2-40B4-BE49-F238E27FC236}">
                <a16:creationId xmlns:a16="http://schemas.microsoft.com/office/drawing/2014/main" xmlns="" id="{42D065E6-3FB3-4F26-8861-DD48845E74F1}"/>
              </a:ext>
            </a:extLst>
          </p:cNvPr>
          <p:cNvGrpSpPr/>
          <p:nvPr/>
        </p:nvGrpSpPr>
        <p:grpSpPr>
          <a:xfrm>
            <a:off x="4561544" y="4585449"/>
            <a:ext cx="692877" cy="3291840"/>
            <a:chOff x="5442306" y="1623060"/>
            <a:chExt cx="519658" cy="2468880"/>
          </a:xfrm>
        </p:grpSpPr>
        <p:cxnSp>
          <p:nvCxnSpPr>
            <p:cNvPr id="34" name="直接连接符 15">
              <a:extLst>
                <a:ext uri="{FF2B5EF4-FFF2-40B4-BE49-F238E27FC236}">
                  <a16:creationId xmlns:a16="http://schemas.microsoft.com/office/drawing/2014/main" xmlns="" id="{487C2FFB-1068-471D-BB17-6D8A6B69EE78}"/>
                </a:ext>
              </a:extLst>
            </p:cNvPr>
            <p:cNvCxnSpPr/>
            <p:nvPr/>
          </p:nvCxnSpPr>
          <p:spPr>
            <a:xfrm>
              <a:off x="5612130" y="1623060"/>
              <a:ext cx="0" cy="246888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16">
              <a:extLst>
                <a:ext uri="{FF2B5EF4-FFF2-40B4-BE49-F238E27FC236}">
                  <a16:creationId xmlns:a16="http://schemas.microsoft.com/office/drawing/2014/main" xmlns="" id="{F2DC7FB7-BC81-4BC6-B509-3C7DC93A366E}"/>
                </a:ext>
              </a:extLst>
            </p:cNvPr>
            <p:cNvCxnSpPr/>
            <p:nvPr/>
          </p:nvCxnSpPr>
          <p:spPr>
            <a:xfrm flipH="1">
              <a:off x="5442306" y="2125980"/>
              <a:ext cx="51965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17">
              <a:extLst>
                <a:ext uri="{FF2B5EF4-FFF2-40B4-BE49-F238E27FC236}">
                  <a16:creationId xmlns:a16="http://schemas.microsoft.com/office/drawing/2014/main" xmlns="" id="{ECAA8E8D-A1D9-49FE-830E-368988C1F379}"/>
                </a:ext>
              </a:extLst>
            </p:cNvPr>
            <p:cNvCxnSpPr/>
            <p:nvPr/>
          </p:nvCxnSpPr>
          <p:spPr>
            <a:xfrm flipH="1">
              <a:off x="5442306" y="2846070"/>
              <a:ext cx="51965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18">
              <a:extLst>
                <a:ext uri="{FF2B5EF4-FFF2-40B4-BE49-F238E27FC236}">
                  <a16:creationId xmlns:a16="http://schemas.microsoft.com/office/drawing/2014/main" xmlns="" id="{AC7F0894-E1B6-4A78-8A86-14E778C05847}"/>
                </a:ext>
              </a:extLst>
            </p:cNvPr>
            <p:cNvCxnSpPr/>
            <p:nvPr/>
          </p:nvCxnSpPr>
          <p:spPr>
            <a:xfrm flipH="1">
              <a:off x="5442306" y="3566160"/>
              <a:ext cx="51965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矩形 25"/>
          <p:cNvSpPr/>
          <p:nvPr/>
        </p:nvSpPr>
        <p:spPr>
          <a:xfrm>
            <a:off x="2967010" y="5114627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兩岸經濟</a:t>
            </a:r>
          </a:p>
        </p:txBody>
      </p:sp>
      <p:sp>
        <p:nvSpPr>
          <p:cNvPr id="38" name="矩形 37"/>
          <p:cNvSpPr/>
          <p:nvPr/>
        </p:nvSpPr>
        <p:spPr>
          <a:xfrm>
            <a:off x="2324026" y="5976142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電競產業經濟起飛</a:t>
            </a:r>
          </a:p>
        </p:txBody>
      </p:sp>
      <p:sp>
        <p:nvSpPr>
          <p:cNvPr id="39" name="矩形 38"/>
          <p:cNvSpPr/>
          <p:nvPr/>
        </p:nvSpPr>
        <p:spPr>
          <a:xfrm>
            <a:off x="8093535" y="3191167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總統大選</a:t>
            </a:r>
          </a:p>
        </p:txBody>
      </p:sp>
      <p:sp>
        <p:nvSpPr>
          <p:cNvPr id="40" name="矩形 39"/>
          <p:cNvSpPr/>
          <p:nvPr/>
        </p:nvSpPr>
        <p:spPr>
          <a:xfrm>
            <a:off x="8160549" y="5470768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美股大跌</a:t>
            </a:r>
          </a:p>
        </p:txBody>
      </p:sp>
      <p:cxnSp>
        <p:nvCxnSpPr>
          <p:cNvPr id="41" name="直接连接符 15">
            <a:extLst>
              <a:ext uri="{FF2B5EF4-FFF2-40B4-BE49-F238E27FC236}">
                <a16:creationId xmlns:a16="http://schemas.microsoft.com/office/drawing/2014/main" xmlns="" id="{48891733-97B9-4348-BDD6-5C842C1AD3CA}"/>
              </a:ext>
            </a:extLst>
          </p:cNvPr>
          <p:cNvCxnSpPr/>
          <p:nvPr/>
        </p:nvCxnSpPr>
        <p:spPr>
          <a:xfrm>
            <a:off x="3148081" y="652600"/>
            <a:ext cx="118174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28">
            <a:extLst>
              <a:ext uri="{FF2B5EF4-FFF2-40B4-BE49-F238E27FC236}">
                <a16:creationId xmlns:a16="http://schemas.microsoft.com/office/drawing/2014/main" xmlns="" id="{D6F7B7AD-DB2A-45D9-80D0-9BD8826720A7}"/>
              </a:ext>
            </a:extLst>
          </p:cNvPr>
          <p:cNvSpPr/>
          <p:nvPr/>
        </p:nvSpPr>
        <p:spPr>
          <a:xfrm flipH="1" flipV="1">
            <a:off x="4379605" y="536200"/>
            <a:ext cx="283944" cy="261624"/>
          </a:xfrm>
          <a:prstGeom prst="ellipse">
            <a:avLst/>
          </a:prstGeom>
          <a:solidFill>
            <a:srgbClr val="39337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  <a:sym typeface="FZHei-B01S" panose="02010601030101010101" pitchFamily="2" charset="-122"/>
            </a:endParaRPr>
          </a:p>
        </p:txBody>
      </p:sp>
      <p:sp>
        <p:nvSpPr>
          <p:cNvPr id="43" name="KSO_Shape">
            <a:extLst>
              <a:ext uri="{FF2B5EF4-FFF2-40B4-BE49-F238E27FC236}">
                <a16:creationId xmlns:a16="http://schemas.microsoft.com/office/drawing/2014/main" xmlns="" id="{11FB5856-BF73-4301-9545-D3B66D50CF6E}"/>
              </a:ext>
            </a:extLst>
          </p:cNvPr>
          <p:cNvSpPr/>
          <p:nvPr/>
        </p:nvSpPr>
        <p:spPr>
          <a:xfrm rot="5400000" flipH="1">
            <a:off x="6579812" y="-1541758"/>
            <a:ext cx="500825" cy="4417540"/>
          </a:xfrm>
          <a:custGeom>
            <a:avLst/>
            <a:gdLst>
              <a:gd name="connsiteX0" fmla="*/ 0 w 648072"/>
              <a:gd name="connsiteY0" fmla="*/ 0 h 571214"/>
              <a:gd name="connsiteX1" fmla="*/ 648072 w 648072"/>
              <a:gd name="connsiteY1" fmla="*/ 0 h 571214"/>
              <a:gd name="connsiteX2" fmla="*/ 648072 w 648072"/>
              <a:gd name="connsiteY2" fmla="*/ 432048 h 571214"/>
              <a:gd name="connsiteX3" fmla="*/ 404753 w 648072"/>
              <a:gd name="connsiteY3" fmla="*/ 432048 h 571214"/>
              <a:gd name="connsiteX4" fmla="*/ 324037 w 648072"/>
              <a:gd name="connsiteY4" fmla="*/ 571214 h 571214"/>
              <a:gd name="connsiteX5" fmla="*/ 243321 w 648072"/>
              <a:gd name="connsiteY5" fmla="*/ 432048 h 571214"/>
              <a:gd name="connsiteX6" fmla="*/ 0 w 648072"/>
              <a:gd name="connsiteY6" fmla="*/ 432048 h 571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8072" h="571214">
                <a:moveTo>
                  <a:pt x="0" y="0"/>
                </a:moveTo>
                <a:lnTo>
                  <a:pt x="648072" y="0"/>
                </a:lnTo>
                <a:lnTo>
                  <a:pt x="648072" y="432048"/>
                </a:lnTo>
                <a:lnTo>
                  <a:pt x="404753" y="432048"/>
                </a:lnTo>
                <a:lnTo>
                  <a:pt x="324037" y="571214"/>
                </a:lnTo>
                <a:lnTo>
                  <a:pt x="243321" y="432048"/>
                </a:lnTo>
                <a:lnTo>
                  <a:pt x="0" y="432048"/>
                </a:lnTo>
                <a:close/>
              </a:path>
            </a:pathLst>
          </a:custGeom>
          <a:solidFill>
            <a:srgbClr val="393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3200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cs typeface="+mn-cs"/>
              <a:sym typeface="FZHei-B01S" panose="02010601030101010101" pitchFamily="2" charset="-122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6116870" y="505251"/>
            <a:ext cx="321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 smtClean="0">
                <a:solidFill>
                  <a:schemeClr val="bg1"/>
                </a:solidFill>
              </a:rPr>
              <a:t>每類新聞</a:t>
            </a:r>
            <a:r>
              <a:rPr kumimoji="1" lang="en-US" altLang="zh-TW" dirty="0" smtClean="0">
                <a:solidFill>
                  <a:schemeClr val="bg1"/>
                </a:solidFill>
              </a:rPr>
              <a:t>10</a:t>
            </a:r>
            <a:r>
              <a:rPr kumimoji="1" lang="zh-TW" altLang="en-US" dirty="0" smtClean="0">
                <a:solidFill>
                  <a:schemeClr val="bg1"/>
                </a:solidFill>
              </a:rPr>
              <a:t>篇共計</a:t>
            </a:r>
            <a:r>
              <a:rPr kumimoji="1" lang="en-US" altLang="zh-TW" dirty="0" smtClean="0">
                <a:solidFill>
                  <a:schemeClr val="bg1"/>
                </a:solidFill>
              </a:rPr>
              <a:t>100</a:t>
            </a:r>
            <a:r>
              <a:rPr kumimoji="1" lang="zh-TW" altLang="en-US" dirty="0" smtClean="0">
                <a:solidFill>
                  <a:schemeClr val="bg1"/>
                </a:solidFill>
              </a:rPr>
              <a:t>篇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5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5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0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500"/>
                            </p:stCondLst>
                            <p:childTnLst>
                              <p:par>
                                <p:cTn id="9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  <p:bldP spid="26" grpId="0"/>
      <p:bldP spid="38" grpId="0"/>
      <p:bldP spid="39" grpId="0"/>
      <p:bldP spid="40" grpId="0"/>
      <p:bldP spid="42" grpId="0" bldLvl="0" animBg="1"/>
      <p:bldP spid="43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1C6DB09-A408-4502-BFA6-90542E7F80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1659" y="-186317"/>
            <a:ext cx="3107777" cy="227255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98B13D0C-3D6D-4A7C-81C2-971C2DE1C3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703" y="4585449"/>
            <a:ext cx="3107777" cy="227255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136118" y="295940"/>
            <a:ext cx="2812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 smtClean="0">
                <a:solidFill>
                  <a:srgbClr val="39337A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散佈圖</a:t>
            </a:r>
            <a:endParaRPr kumimoji="1" lang="zh-TW" altLang="en-US" sz="3200" b="1" dirty="0">
              <a:solidFill>
                <a:srgbClr val="39337A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120502" y="341796"/>
            <a:ext cx="6573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 smtClean="0"/>
              <a:t> 文字對照事件新聞做出來的詞頻矩陣</a:t>
            </a:r>
            <a:endParaRPr kumimoji="1" lang="zh-TW" alt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06" y="1287318"/>
            <a:ext cx="5227744" cy="5059107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2542223" y="949958"/>
            <a:ext cx="2812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 smtClean="0">
                <a:latin typeface="Kaiti TC" charset="-120"/>
                <a:ea typeface="Kaiti TC" charset="-120"/>
                <a:cs typeface="Kaiti TC" charset="-120"/>
              </a:rPr>
              <a:t>中美貿易戰</a:t>
            </a:r>
            <a:endParaRPr kumimoji="1" lang="zh-TW" altLang="en-US" sz="2000" b="1" dirty="0">
              <a:latin typeface="Kaiti TC" charset="-120"/>
              <a:ea typeface="Kaiti TC" charset="-120"/>
              <a:cs typeface="Kaiti TC" charset="-12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609" y="1235978"/>
            <a:ext cx="5260534" cy="505495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8163772" y="949958"/>
            <a:ext cx="2812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 smtClean="0">
                <a:latin typeface="Kaiti TC" charset="-120"/>
                <a:ea typeface="Kaiti TC" charset="-120"/>
                <a:cs typeface="Kaiti TC" charset="-120"/>
              </a:rPr>
              <a:t>美光洩密</a:t>
            </a:r>
            <a:endParaRPr kumimoji="1" lang="zh-TW" altLang="en-US" sz="2000" b="1" dirty="0">
              <a:latin typeface="Kaiti TC" charset="-120"/>
              <a:ea typeface="Kaiti TC" charset="-120"/>
              <a:cs typeface="Kaiti TC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36118" y="6176838"/>
            <a:ext cx="98398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  <a:hlinkClick r:id="rId5"/>
              </a:rPr>
              <a:t>https://github.com/sufferming/csxproject/blob/master/midterm/PPCA.ipynb</a:t>
            </a:r>
            <a:endParaRPr lang="zh-TW" altLang="en-US" sz="2000" b="1" dirty="0">
              <a:solidFill>
                <a:srgbClr val="00206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3" name="Donut 50">
            <a:extLst>
              <a:ext uri="{FF2B5EF4-FFF2-40B4-BE49-F238E27FC236}">
                <a16:creationId xmlns:a16="http://schemas.microsoft.com/office/drawing/2014/main" xmlns="" id="{3237083B-D7F7-48F6-9C19-B2D0602E1BBD}"/>
              </a:ext>
            </a:extLst>
          </p:cNvPr>
          <p:cNvSpPr/>
          <p:nvPr/>
        </p:nvSpPr>
        <p:spPr>
          <a:xfrm>
            <a:off x="8909269" y="2681709"/>
            <a:ext cx="1572383" cy="1984358"/>
          </a:xfrm>
          <a:prstGeom prst="donut">
            <a:avLst>
              <a:gd name="adj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defTabSz="866943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GB" sz="900" b="1">
              <a:solidFill>
                <a:srgbClr val="FF0000"/>
              </a:solidFill>
              <a:latin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93309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325" y="164929"/>
            <a:ext cx="6601675" cy="527738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1C6DB09-A408-4502-BFA6-90542E7F80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1659" y="-186317"/>
            <a:ext cx="3107777" cy="227255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98B13D0C-3D6D-4A7C-81C2-971C2DE1C3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703" y="4585449"/>
            <a:ext cx="3107777" cy="227255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136118" y="295940"/>
            <a:ext cx="2812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 smtClean="0">
                <a:solidFill>
                  <a:srgbClr val="39337A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股價</a:t>
            </a:r>
            <a:endParaRPr kumimoji="1" lang="zh-TW" altLang="en-US" sz="3200" b="1" dirty="0">
              <a:solidFill>
                <a:srgbClr val="39337A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64" y="1708030"/>
            <a:ext cx="6862547" cy="4993336"/>
          </a:xfrm>
          <a:prstGeom prst="rect">
            <a:avLst/>
          </a:prstGeom>
        </p:spPr>
      </p:pic>
      <p:sp>
        <p:nvSpPr>
          <p:cNvPr id="13" name="Donut 50">
            <a:extLst>
              <a:ext uri="{FF2B5EF4-FFF2-40B4-BE49-F238E27FC236}">
                <a16:creationId xmlns:a16="http://schemas.microsoft.com/office/drawing/2014/main" xmlns="" id="{3237083B-D7F7-48F6-9C19-B2D0602E1BBD}"/>
              </a:ext>
            </a:extLst>
          </p:cNvPr>
          <p:cNvSpPr/>
          <p:nvPr/>
        </p:nvSpPr>
        <p:spPr>
          <a:xfrm>
            <a:off x="9729317" y="3058094"/>
            <a:ext cx="1347000" cy="842892"/>
          </a:xfrm>
          <a:prstGeom prst="donut">
            <a:avLst>
              <a:gd name="adj" fmla="val 1769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defTabSz="866943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GB" sz="900" b="1" dirty="0">
              <a:solidFill>
                <a:srgbClr val="FF0000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15" name="Donut 50">
            <a:extLst>
              <a:ext uri="{FF2B5EF4-FFF2-40B4-BE49-F238E27FC236}">
                <a16:creationId xmlns:a16="http://schemas.microsoft.com/office/drawing/2014/main" xmlns="" id="{3237083B-D7F7-48F6-9C19-B2D0602E1BBD}"/>
              </a:ext>
            </a:extLst>
          </p:cNvPr>
          <p:cNvSpPr/>
          <p:nvPr/>
        </p:nvSpPr>
        <p:spPr>
          <a:xfrm>
            <a:off x="5037825" y="4278702"/>
            <a:ext cx="1594007" cy="768888"/>
          </a:xfrm>
          <a:prstGeom prst="donut">
            <a:avLst>
              <a:gd name="adj" fmla="val 1769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defTabSz="866943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GB" sz="900" b="1" dirty="0">
              <a:solidFill>
                <a:schemeClr val="accent4"/>
              </a:solidFill>
              <a:latin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9329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  <p:bldP spid="15" grpId="0" animBg="1"/>
      <p:bldP spid="15" grpId="1" animBg="1"/>
      <p:bldP spid="15" grpId="2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717" y="1064705"/>
            <a:ext cx="5315982" cy="516588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62" y="1009471"/>
            <a:ext cx="5356402" cy="521711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1C6DB09-A408-4502-BFA6-90542E7F80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6141" y="-186317"/>
            <a:ext cx="3107777" cy="227255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98B13D0C-3D6D-4A7C-81C2-971C2DE1C3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3699" y="4585449"/>
            <a:ext cx="3107777" cy="227255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901636" y="224641"/>
            <a:ext cx="2812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 smtClean="0">
                <a:solidFill>
                  <a:srgbClr val="39337A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散佈圖</a:t>
            </a:r>
            <a:endParaRPr kumimoji="1" lang="zh-TW" altLang="en-US" sz="3200" b="1" dirty="0">
              <a:solidFill>
                <a:srgbClr val="39337A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36118" y="6176838"/>
            <a:ext cx="98398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  <a:hlinkClick r:id="rId5"/>
              </a:rPr>
              <a:t>https://github.com/sufferming/csxproject/blob/master/midterm/PPCA.ipynb</a:t>
            </a:r>
            <a:endParaRPr lang="zh-TW" altLang="en-US" sz="2000" b="1" dirty="0">
              <a:solidFill>
                <a:srgbClr val="00206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603307" y="749903"/>
            <a:ext cx="2812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 smtClean="0">
                <a:latin typeface="Kaiti TC" charset="-120"/>
                <a:ea typeface="Kaiti TC" charset="-120"/>
                <a:cs typeface="Kaiti TC" charset="-120"/>
              </a:rPr>
              <a:t>勒索病毒</a:t>
            </a:r>
            <a:endParaRPr kumimoji="1" lang="zh-TW" altLang="en-US" sz="2000" b="1" dirty="0">
              <a:latin typeface="Kaiti TC" charset="-120"/>
              <a:ea typeface="Kaiti TC" charset="-120"/>
              <a:cs typeface="Kaiti TC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377752" y="749903"/>
            <a:ext cx="2812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 smtClean="0">
                <a:latin typeface="Kaiti TC" charset="-120"/>
                <a:ea typeface="Kaiti TC" charset="-120"/>
                <a:cs typeface="Kaiti TC" charset="-120"/>
              </a:rPr>
              <a:t>電信詐騙</a:t>
            </a:r>
            <a:endParaRPr kumimoji="1" lang="zh-TW" altLang="en-US" sz="2000" b="1" dirty="0">
              <a:latin typeface="Kaiti TC" charset="-120"/>
              <a:ea typeface="Kaiti TC" charset="-120"/>
              <a:cs typeface="Kaiti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70181632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xmlns="" id="{7945FBDC-AA52-47FD-87F4-8113026988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4987">
            <a:off x="1638923" y="1359182"/>
            <a:ext cx="3295573" cy="4139634"/>
          </a:xfrm>
          <a:prstGeom prst="rect">
            <a:avLst/>
          </a:prstGeom>
        </p:spPr>
      </p:pic>
      <p:sp>
        <p:nvSpPr>
          <p:cNvPr id="19" name="图文框 18">
            <a:extLst>
              <a:ext uri="{FF2B5EF4-FFF2-40B4-BE49-F238E27FC236}">
                <a16:creationId xmlns:a16="http://schemas.microsoft.com/office/drawing/2014/main" xmlns="" id="{7B962A31-E4DC-491E-AF91-E7145BCAE82A}"/>
              </a:ext>
            </a:extLst>
          </p:cNvPr>
          <p:cNvSpPr/>
          <p:nvPr/>
        </p:nvSpPr>
        <p:spPr>
          <a:xfrm rot="16233904">
            <a:off x="1264799" y="2457186"/>
            <a:ext cx="3991655" cy="1877263"/>
          </a:xfrm>
          <a:prstGeom prst="frame">
            <a:avLst>
              <a:gd name="adj1" fmla="val 2823"/>
            </a:avLst>
          </a:prstGeom>
          <a:solidFill>
            <a:schemeClr val="bg1"/>
          </a:solidFill>
          <a:ln>
            <a:noFill/>
          </a:ln>
          <a:effectLst>
            <a:outerShdw blurRad="114300" sx="102000" sy="1020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PA_MH_Others_1">
            <a:extLst>
              <a:ext uri="{FF2B5EF4-FFF2-40B4-BE49-F238E27FC236}">
                <a16:creationId xmlns:a16="http://schemas.microsoft.com/office/drawing/2014/main" xmlns="" id="{ACF533BB-328C-4BBF-8341-302BF2D63BB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761758" y="2109885"/>
            <a:ext cx="1435100" cy="27559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FZHei-B01S" panose="02010601030101010101" pitchFamily="2" charset="-122"/>
              </a:rPr>
              <a:t>目</a:t>
            </a:r>
            <a:endParaRPr lang="en-US" altLang="zh-CN" sz="7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FZHei-B01S" panose="02010601030101010101" pitchFamily="2" charset="-122"/>
            </a:endParaRPr>
          </a:p>
          <a:p>
            <a:pPr algn="ctr"/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FZHei-B01S" panose="02010601030101010101" pitchFamily="2" charset="-122"/>
              </a:rPr>
              <a:t>录</a:t>
            </a:r>
          </a:p>
        </p:txBody>
      </p:sp>
      <p:sp>
        <p:nvSpPr>
          <p:cNvPr id="22" name="PA_MH_Others_2">
            <a:extLst>
              <a:ext uri="{FF2B5EF4-FFF2-40B4-BE49-F238E27FC236}">
                <a16:creationId xmlns:a16="http://schemas.microsoft.com/office/drawing/2014/main" xmlns="" id="{C664BEE0-42C3-4073-B1B3-96EC1A1EB9D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 rot="5400000">
            <a:off x="980353" y="3311968"/>
            <a:ext cx="36934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800" b="1" spc="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FZHei-B01S" panose="02010601030101010101" pitchFamily="2" charset="-122"/>
              </a:rPr>
              <a:t>CONTENTS</a:t>
            </a:r>
            <a:endParaRPr lang="zh-CN" altLang="en-US" sz="2800" b="1" spc="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CCCBD7C4-8C59-40F4-931C-17CA31B05E80}"/>
              </a:ext>
            </a:extLst>
          </p:cNvPr>
          <p:cNvSpPr/>
          <p:nvPr/>
        </p:nvSpPr>
        <p:spPr>
          <a:xfrm>
            <a:off x="6516610" y="1081376"/>
            <a:ext cx="2920831" cy="64511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sz="32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研究目的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Microsoft JhengHei" charset="-120"/>
              <a:ea typeface="Microsoft JhengHei" charset="-120"/>
              <a:cs typeface="Microsoft JhengHei" charset="-120"/>
              <a:sym typeface="FZHei-B01S" panose="02010601030101010101" pitchFamily="2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xmlns="" id="{21692CDF-3EF4-48FC-87DE-6963FE2C3EFB}"/>
              </a:ext>
            </a:extLst>
          </p:cNvPr>
          <p:cNvSpPr/>
          <p:nvPr/>
        </p:nvSpPr>
        <p:spPr>
          <a:xfrm>
            <a:off x="6516611" y="2295063"/>
            <a:ext cx="2217526" cy="64261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lnSpc>
                <a:spcPct val="120000"/>
              </a:lnSpc>
              <a:defRPr/>
            </a:pPr>
            <a:r>
              <a:rPr lang="zh-TW" altLang="en-US" sz="32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研究方法</a:t>
            </a:r>
            <a:endParaRPr lang="zh-CN" altLang="en-US" sz="3200" b="1" kern="0" dirty="0">
              <a:solidFill>
                <a:schemeClr val="tx1">
                  <a:lumMod val="85000"/>
                  <a:lumOff val="1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  <a:sym typeface="FZHei-B01S" panose="02010601030101010101" pitchFamily="2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92CAE557-FC5F-4D07-95A1-51AB10B90592}"/>
              </a:ext>
            </a:extLst>
          </p:cNvPr>
          <p:cNvSpPr/>
          <p:nvPr/>
        </p:nvSpPr>
        <p:spPr>
          <a:xfrm>
            <a:off x="6516611" y="3512855"/>
            <a:ext cx="2217526" cy="64261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lnSpc>
                <a:spcPct val="120000"/>
              </a:lnSpc>
              <a:defRPr/>
            </a:pPr>
            <a:r>
              <a:rPr lang="zh-TW" altLang="en-US" sz="32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研究結果</a:t>
            </a:r>
            <a:endParaRPr lang="zh-CN" altLang="en-US" sz="3200" b="1" kern="0" dirty="0">
              <a:solidFill>
                <a:schemeClr val="tx1">
                  <a:lumMod val="85000"/>
                  <a:lumOff val="1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  <a:sym typeface="FZHei-B01S" panose="02010601030101010101" pitchFamily="2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xmlns="" id="{CF3A1DB1-9C67-4A1B-8FED-37EBBF27CBB4}"/>
              </a:ext>
            </a:extLst>
          </p:cNvPr>
          <p:cNvSpPr/>
          <p:nvPr/>
        </p:nvSpPr>
        <p:spPr>
          <a:xfrm>
            <a:off x="6516611" y="4742274"/>
            <a:ext cx="2217526" cy="64261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lnSpc>
                <a:spcPct val="120000"/>
              </a:lnSpc>
              <a:defRPr/>
            </a:pPr>
            <a:r>
              <a:rPr lang="zh-TW" altLang="en-US" sz="32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研究缺陷</a:t>
            </a:r>
            <a:endParaRPr lang="zh-CN" altLang="en-US" sz="3200" b="1" kern="0" dirty="0">
              <a:solidFill>
                <a:schemeClr val="tx1">
                  <a:lumMod val="85000"/>
                  <a:lumOff val="1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  <a:sym typeface="FZHei-B01S" panose="02010601030101010101" pitchFamily="2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6DE307DD-0A44-4B97-B9E2-3A75B3BA5A34}"/>
              </a:ext>
            </a:extLst>
          </p:cNvPr>
          <p:cNvGrpSpPr/>
          <p:nvPr/>
        </p:nvGrpSpPr>
        <p:grpSpPr>
          <a:xfrm>
            <a:off x="5792973" y="1167064"/>
            <a:ext cx="601432" cy="595509"/>
            <a:chOff x="5792973" y="1167064"/>
            <a:chExt cx="601432" cy="595509"/>
          </a:xfrm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xmlns="" id="{6B79C1A3-C449-4D7D-91B0-FB5DF7700AD3}"/>
                </a:ext>
              </a:extLst>
            </p:cNvPr>
            <p:cNvSpPr/>
            <p:nvPr/>
          </p:nvSpPr>
          <p:spPr>
            <a:xfrm>
              <a:off x="5792973" y="1167064"/>
              <a:ext cx="595509" cy="595509"/>
            </a:xfrm>
            <a:prstGeom prst="ellipse">
              <a:avLst/>
            </a:prstGeom>
            <a:solidFill>
              <a:srgbClr val="00A1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+mn-ea"/>
                <a:sym typeface="FZHei-B01S" panose="02010601030101010101" pitchFamily="2" charset="-122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xmlns="" id="{9F2DD580-969B-4470-A611-D32C42F7E305}"/>
                </a:ext>
              </a:extLst>
            </p:cNvPr>
            <p:cNvSpPr txBox="1"/>
            <p:nvPr/>
          </p:nvSpPr>
          <p:spPr>
            <a:xfrm>
              <a:off x="5824588" y="1237563"/>
              <a:ext cx="5698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+mn-ea"/>
                  <a:sym typeface="FZHei-B01S" panose="02010601030101010101" pitchFamily="2" charset="-122"/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  <a:latin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5AD2CDD9-328A-472C-983F-28B9A866465E}"/>
              </a:ext>
            </a:extLst>
          </p:cNvPr>
          <p:cNvGrpSpPr/>
          <p:nvPr/>
        </p:nvGrpSpPr>
        <p:grpSpPr>
          <a:xfrm>
            <a:off x="5823617" y="2370732"/>
            <a:ext cx="601432" cy="595509"/>
            <a:chOff x="5823617" y="2370732"/>
            <a:chExt cx="601432" cy="595509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xmlns="" id="{BA94DF88-E37F-4406-8F0C-6883AC924ADA}"/>
                </a:ext>
              </a:extLst>
            </p:cNvPr>
            <p:cNvSpPr/>
            <p:nvPr/>
          </p:nvSpPr>
          <p:spPr>
            <a:xfrm>
              <a:off x="5823617" y="2370732"/>
              <a:ext cx="595509" cy="595509"/>
            </a:xfrm>
            <a:prstGeom prst="ellipse">
              <a:avLst/>
            </a:prstGeom>
            <a:solidFill>
              <a:srgbClr val="393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+mn-ea"/>
                <a:sym typeface="FZHei-B01S" panose="02010601030101010101" pitchFamily="2" charset="-122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xmlns="" id="{E516E3B1-D8DE-485A-88EE-D08FEEF75078}"/>
                </a:ext>
              </a:extLst>
            </p:cNvPr>
            <p:cNvSpPr txBox="1"/>
            <p:nvPr/>
          </p:nvSpPr>
          <p:spPr>
            <a:xfrm>
              <a:off x="5855232" y="2441231"/>
              <a:ext cx="5698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+mn-ea"/>
                  <a:sym typeface="FZHei-B01S" panose="02010601030101010101" pitchFamily="2" charset="-122"/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  <a:latin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7583876F-923A-4D45-B655-9CAC656942D3}"/>
              </a:ext>
            </a:extLst>
          </p:cNvPr>
          <p:cNvGrpSpPr/>
          <p:nvPr/>
        </p:nvGrpSpPr>
        <p:grpSpPr>
          <a:xfrm>
            <a:off x="5823617" y="3592169"/>
            <a:ext cx="601432" cy="595509"/>
            <a:chOff x="5823617" y="3592169"/>
            <a:chExt cx="601432" cy="595509"/>
          </a:xfrm>
        </p:grpSpPr>
        <p:sp>
          <p:nvSpPr>
            <p:cNvPr id="60" name="椭圆 59">
              <a:extLst>
                <a:ext uri="{FF2B5EF4-FFF2-40B4-BE49-F238E27FC236}">
                  <a16:creationId xmlns:a16="http://schemas.microsoft.com/office/drawing/2014/main" xmlns="" id="{A264887B-10F6-4678-8BB8-F7709B8925CD}"/>
                </a:ext>
              </a:extLst>
            </p:cNvPr>
            <p:cNvSpPr/>
            <p:nvPr/>
          </p:nvSpPr>
          <p:spPr>
            <a:xfrm>
              <a:off x="5823617" y="3592169"/>
              <a:ext cx="595509" cy="595509"/>
            </a:xfrm>
            <a:prstGeom prst="ellipse">
              <a:avLst/>
            </a:prstGeom>
            <a:solidFill>
              <a:srgbClr val="7E3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+mn-ea"/>
                <a:sym typeface="FZHei-B01S" panose="02010601030101010101" pitchFamily="2" charset="-122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xmlns="" id="{B8AFE7B9-9A40-40B7-A26F-362AD52740CF}"/>
                </a:ext>
              </a:extLst>
            </p:cNvPr>
            <p:cNvSpPr txBox="1"/>
            <p:nvPr/>
          </p:nvSpPr>
          <p:spPr>
            <a:xfrm>
              <a:off x="5855232" y="3662668"/>
              <a:ext cx="5698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+mn-ea"/>
                  <a:sym typeface="FZHei-B01S" panose="02010601030101010101" pitchFamily="2" charset="-122"/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  <a:latin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xmlns="" id="{E2621BB0-17F1-426C-90D4-63AF41A819C7}"/>
              </a:ext>
            </a:extLst>
          </p:cNvPr>
          <p:cNvGrpSpPr/>
          <p:nvPr/>
        </p:nvGrpSpPr>
        <p:grpSpPr>
          <a:xfrm>
            <a:off x="5792973" y="4829369"/>
            <a:ext cx="601432" cy="595509"/>
            <a:chOff x="5792973" y="4829369"/>
            <a:chExt cx="601432" cy="595509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xmlns="" id="{5B2B6BAF-8087-4734-BE79-BB9582CC54C9}"/>
                </a:ext>
              </a:extLst>
            </p:cNvPr>
            <p:cNvSpPr/>
            <p:nvPr/>
          </p:nvSpPr>
          <p:spPr>
            <a:xfrm>
              <a:off x="5792973" y="4829369"/>
              <a:ext cx="595509" cy="595509"/>
            </a:xfrm>
            <a:prstGeom prst="ellipse">
              <a:avLst/>
            </a:prstGeom>
            <a:solidFill>
              <a:srgbClr val="EE39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+mn-ea"/>
                <a:sym typeface="FZHei-B01S" panose="02010601030101010101" pitchFamily="2" charset="-122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xmlns="" id="{71D2C2CD-77C2-4217-84FC-8B1F65057254}"/>
                </a:ext>
              </a:extLst>
            </p:cNvPr>
            <p:cNvSpPr txBox="1"/>
            <p:nvPr/>
          </p:nvSpPr>
          <p:spPr>
            <a:xfrm>
              <a:off x="5824588" y="4899868"/>
              <a:ext cx="5698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+mn-ea"/>
                  <a:sym typeface="FZHei-B01S" panose="02010601030101010101" pitchFamily="2" charset="-122"/>
                </a:rPr>
                <a:t>04</a:t>
              </a:r>
              <a:endParaRPr lang="zh-CN" altLang="en-US" sz="2400" b="1" dirty="0">
                <a:solidFill>
                  <a:schemeClr val="bg1"/>
                </a:solidFill>
                <a:latin typeface="+mn-ea"/>
                <a:sym typeface="FZHei-B01S" panose="02010601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414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700"/>
                            </p:stCondLst>
                            <p:childTnLst>
                              <p:par>
                                <p:cTn id="2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8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3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8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3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79" y="987393"/>
            <a:ext cx="5397500" cy="52832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1C6DB09-A408-4502-BFA6-90542E7F80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1659" y="-186317"/>
            <a:ext cx="3107777" cy="227255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136118" y="167953"/>
            <a:ext cx="2812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 smtClean="0">
                <a:solidFill>
                  <a:srgbClr val="39337A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散佈圖</a:t>
            </a:r>
            <a:endParaRPr kumimoji="1" lang="zh-TW" altLang="en-US" sz="3200" b="1" dirty="0">
              <a:solidFill>
                <a:srgbClr val="39337A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36118" y="6176838"/>
            <a:ext cx="98398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  <a:hlinkClick r:id="rId4"/>
              </a:rPr>
              <a:t>https://github.com/sufferming/csxproject/blob/master/midterm/PPCA.ipynb</a:t>
            </a:r>
            <a:endParaRPr lang="zh-TW" altLang="en-US" sz="2000" b="1" dirty="0">
              <a:solidFill>
                <a:srgbClr val="00206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680769" y="771033"/>
            <a:ext cx="2812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 smtClean="0">
                <a:latin typeface="Kaiti TC" charset="-120"/>
                <a:ea typeface="Kaiti TC" charset="-120"/>
                <a:cs typeface="Kaiti TC" charset="-120"/>
              </a:rPr>
              <a:t>雷曼兄弟破產</a:t>
            </a:r>
            <a:endParaRPr kumimoji="1" lang="zh-TW" altLang="en-US" sz="2000" b="1" dirty="0">
              <a:latin typeface="Kaiti TC" charset="-120"/>
              <a:ea typeface="Kaiti TC" charset="-120"/>
              <a:cs typeface="Kaiti TC" charset="-12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267" y="802727"/>
            <a:ext cx="5542836" cy="525301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570543" y="802727"/>
            <a:ext cx="2719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b="1" dirty="0" smtClean="0">
                <a:latin typeface="Kaiti TC" charset="-120"/>
                <a:ea typeface="Kaiti TC" charset="-120"/>
                <a:cs typeface="Kaiti TC" charset="-120"/>
              </a:rPr>
              <a:t>Google</a:t>
            </a:r>
            <a:r>
              <a:rPr kumimoji="1" lang="zh-TW" altLang="en-US" b="1" dirty="0" smtClean="0">
                <a:latin typeface="Kaiti TC" charset="-120"/>
                <a:ea typeface="Kaiti TC" charset="-120"/>
                <a:cs typeface="Kaiti TC" charset="-120"/>
              </a:rPr>
              <a:t>退出中國市場影響</a:t>
            </a:r>
            <a:endParaRPr kumimoji="1" lang="zh-TW" altLang="en-US" b="1" dirty="0">
              <a:latin typeface="Kaiti TC" charset="-120"/>
              <a:ea typeface="Kaiti TC" charset="-120"/>
              <a:cs typeface="Kaiti TC" charset="-12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98B13D0C-3D6D-4A7C-81C2-971C2DE1C3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703" y="4585449"/>
            <a:ext cx="3107777" cy="227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971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362974" y="365184"/>
            <a:ext cx="2812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 smtClean="0">
                <a:solidFill>
                  <a:srgbClr val="39337A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散佈圖</a:t>
            </a:r>
            <a:endParaRPr kumimoji="1" lang="zh-TW" altLang="en-US" sz="3200" b="1" dirty="0">
              <a:solidFill>
                <a:srgbClr val="39337A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36118" y="6176838"/>
            <a:ext cx="98398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  <a:hlinkClick r:id="rId2"/>
              </a:rPr>
              <a:t>https://github.com/sufferming/csxproject/blob/master/midterm/PPCA.ipynb</a:t>
            </a:r>
            <a:endParaRPr lang="zh-TW" altLang="en-US" sz="2000" b="1" dirty="0">
              <a:solidFill>
                <a:srgbClr val="00206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721"/>
            <a:ext cx="10023894" cy="563844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25" y="768160"/>
            <a:ext cx="5725140" cy="5465468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 rot="10800000" flipV="1">
            <a:off x="2958952" y="792869"/>
            <a:ext cx="1220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b="1" dirty="0" smtClean="0">
                <a:latin typeface="Kaiti TC" charset="-120"/>
                <a:ea typeface="Kaiti TC" charset="-120"/>
                <a:cs typeface="Kaiti TC" charset="-120"/>
              </a:rPr>
              <a:t>兩岸經濟</a:t>
            </a:r>
            <a:endParaRPr kumimoji="1" lang="zh-TW" altLang="en-US" b="1" dirty="0">
              <a:latin typeface="Kaiti TC" charset="-120"/>
              <a:ea typeface="Kaiti TC" charset="-120"/>
              <a:cs typeface="Kaiti TC" charset="-12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1C6DB09-A408-4502-BFA6-90542E7F80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0110" y="-186317"/>
            <a:ext cx="3107777" cy="2272551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199" y="842345"/>
            <a:ext cx="5406257" cy="533449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8030011" y="842345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b="1" dirty="0" smtClean="0">
                <a:latin typeface="Kaiti TC" charset="-120"/>
                <a:ea typeface="Kaiti TC" charset="-120"/>
                <a:cs typeface="Kaiti TC" charset="-120"/>
              </a:rPr>
              <a:t>電競產業經濟起飛</a:t>
            </a:r>
            <a:endParaRPr kumimoji="1" lang="zh-TW" altLang="en-US" b="1" dirty="0">
              <a:latin typeface="Kaiti TC" charset="-120"/>
              <a:ea typeface="Kaiti TC" charset="-120"/>
              <a:cs typeface="Kaiti TC" charset="-120"/>
            </a:endParaRPr>
          </a:p>
        </p:txBody>
      </p:sp>
      <p:pic>
        <p:nvPicPr>
          <p:cNvPr id="14" name="图片 2">
            <a:extLst>
              <a:ext uri="{FF2B5EF4-FFF2-40B4-BE49-F238E27FC236}">
                <a16:creationId xmlns:a16="http://schemas.microsoft.com/office/drawing/2014/main" xmlns="" id="{98B13D0C-3D6D-4A7C-81C2-971C2DE1C3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3699" y="4585449"/>
            <a:ext cx="3107777" cy="227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9385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98B13D0C-3D6D-4A7C-81C2-971C2DE1C3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703" y="4585449"/>
            <a:ext cx="3107777" cy="227255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136118" y="205515"/>
            <a:ext cx="2812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 smtClean="0">
                <a:solidFill>
                  <a:srgbClr val="39337A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散佈圖</a:t>
            </a:r>
            <a:endParaRPr kumimoji="1" lang="zh-TW" altLang="en-US" sz="3200" b="1" dirty="0">
              <a:solidFill>
                <a:srgbClr val="39337A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36118" y="6219845"/>
            <a:ext cx="98398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  <a:hlinkClick r:id="rId3"/>
              </a:rPr>
              <a:t>https://github.com/sufferming/csxproject/blob/master/midterm/PPCA.ipynb</a:t>
            </a:r>
            <a:endParaRPr lang="zh-TW" altLang="en-US" sz="2000" b="1" dirty="0">
              <a:solidFill>
                <a:srgbClr val="00206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77" y="919515"/>
            <a:ext cx="5446014" cy="519324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864689" y="99745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b="1" dirty="0" smtClean="0">
                <a:latin typeface="Kaiti TC" charset="-120"/>
                <a:ea typeface="Kaiti TC" charset="-120"/>
                <a:cs typeface="Kaiti TC" charset="-120"/>
              </a:rPr>
              <a:t>總統大選</a:t>
            </a:r>
            <a:endParaRPr kumimoji="1" lang="zh-TW" altLang="en-US" b="1" dirty="0">
              <a:latin typeface="Kaiti TC" charset="-120"/>
              <a:ea typeface="Kaiti TC" charset="-120"/>
              <a:cs typeface="Kaiti TC" charset="-12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1C6DB09-A408-4502-BFA6-90542E7F80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1659" y="-186317"/>
            <a:ext cx="3107777" cy="2272551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708" y="1104181"/>
            <a:ext cx="5102677" cy="496599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309245" y="91951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b="1" dirty="0" smtClean="0">
                <a:latin typeface="Kaiti TC" charset="-120"/>
                <a:ea typeface="Kaiti TC" charset="-120"/>
                <a:cs typeface="Kaiti TC" charset="-120"/>
              </a:rPr>
              <a:t>美股大跌</a:t>
            </a:r>
            <a:endParaRPr kumimoji="1" lang="zh-TW" altLang="en-US" b="1" dirty="0">
              <a:latin typeface="Kaiti TC" charset="-120"/>
              <a:ea typeface="Kaiti TC" charset="-120"/>
              <a:cs typeface="Kaiti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89257772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1C6DB09-A408-4502-BFA6-90542E7F80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1659" y="-186317"/>
            <a:ext cx="3107777" cy="227255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98B13D0C-3D6D-4A7C-81C2-971C2DE1C3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703" y="4585449"/>
            <a:ext cx="3107777" cy="227255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136118" y="295940"/>
            <a:ext cx="2812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 smtClean="0">
                <a:solidFill>
                  <a:srgbClr val="39337A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股價</a:t>
            </a:r>
            <a:endParaRPr kumimoji="1" lang="zh-TW" altLang="en-US" sz="3200" b="1" dirty="0">
              <a:solidFill>
                <a:srgbClr val="39337A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5" name="Donut 50">
            <a:extLst>
              <a:ext uri="{FF2B5EF4-FFF2-40B4-BE49-F238E27FC236}">
                <a16:creationId xmlns:a16="http://schemas.microsoft.com/office/drawing/2014/main" xmlns="" id="{3237083B-D7F7-48F6-9C19-B2D0602E1BBD}"/>
              </a:ext>
            </a:extLst>
          </p:cNvPr>
          <p:cNvSpPr/>
          <p:nvPr/>
        </p:nvSpPr>
        <p:spPr>
          <a:xfrm>
            <a:off x="5037825" y="4278702"/>
            <a:ext cx="1594007" cy="768888"/>
          </a:xfrm>
          <a:prstGeom prst="donut">
            <a:avLst>
              <a:gd name="adj" fmla="val 1769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defTabSz="866943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GB" sz="900" b="1" dirty="0">
              <a:solidFill>
                <a:schemeClr val="accent4"/>
              </a:solidFill>
              <a:latin typeface="+mn-ea"/>
              <a:sym typeface="Arial" panose="020B0604020202020204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74" y="980650"/>
            <a:ext cx="7067430" cy="5840672"/>
          </a:xfrm>
          <a:prstGeom prst="rect">
            <a:avLst/>
          </a:prstGeom>
        </p:spPr>
      </p:pic>
      <p:sp>
        <p:nvSpPr>
          <p:cNvPr id="13" name="Donut 50">
            <a:extLst>
              <a:ext uri="{FF2B5EF4-FFF2-40B4-BE49-F238E27FC236}">
                <a16:creationId xmlns:a16="http://schemas.microsoft.com/office/drawing/2014/main" xmlns="" id="{3237083B-D7F7-48F6-9C19-B2D0602E1BBD}"/>
              </a:ext>
            </a:extLst>
          </p:cNvPr>
          <p:cNvSpPr/>
          <p:nvPr/>
        </p:nvSpPr>
        <p:spPr>
          <a:xfrm rot="3517049">
            <a:off x="7352488" y="4421067"/>
            <a:ext cx="1347000" cy="842892"/>
          </a:xfrm>
          <a:prstGeom prst="donut">
            <a:avLst>
              <a:gd name="adj" fmla="val 1769"/>
            </a:avLst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defTabSz="866943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GB" sz="900" b="1" dirty="0">
              <a:solidFill>
                <a:srgbClr val="FF0000"/>
              </a:solidFill>
              <a:latin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364844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5" grpId="2" animBg="1"/>
      <p:bldP spid="13" grpId="0" animBg="1"/>
      <p:bldP spid="13" grpId="1" animBg="1"/>
      <p:bldP spid="13" grpId="2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1C6DB09-A408-4502-BFA6-90542E7F80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3968" y="-186317"/>
            <a:ext cx="3107777" cy="227255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98B13D0C-3D6D-4A7C-81C2-971C2DE1C3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1006" y="4585449"/>
            <a:ext cx="3107777" cy="227255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773809" y="185618"/>
            <a:ext cx="2812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 smtClean="0">
                <a:solidFill>
                  <a:srgbClr val="39337A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文字雲</a:t>
            </a:r>
            <a:endParaRPr kumimoji="1" lang="zh-TW" altLang="en-US" sz="3200" b="1" dirty="0">
              <a:solidFill>
                <a:srgbClr val="39337A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77991" y="6332115"/>
            <a:ext cx="95465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  <a:hlinkClick r:id="rId3"/>
              </a:rPr>
              <a:t>https://github.com/sufferming/csxproject/blob/master/midterm/issue/project.ipynb</a:t>
            </a:r>
            <a:endParaRPr lang="zh-TW" altLang="en-US" dirty="0">
              <a:solidFill>
                <a:srgbClr val="00206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234" y="3154737"/>
            <a:ext cx="3639430" cy="317312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58" y="1743968"/>
            <a:ext cx="3910426" cy="333536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038" y="3545761"/>
            <a:ext cx="3199894" cy="2782104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728" y="46622"/>
            <a:ext cx="3937000" cy="35433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373" y="185618"/>
            <a:ext cx="3608978" cy="322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5966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1C6DB09-A408-4502-BFA6-90542E7F80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3968" y="-186317"/>
            <a:ext cx="3107777" cy="227255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98B13D0C-3D6D-4A7C-81C2-971C2DE1C3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1006" y="4585449"/>
            <a:ext cx="3107777" cy="227255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773809" y="185618"/>
            <a:ext cx="2812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 smtClean="0">
                <a:solidFill>
                  <a:srgbClr val="39337A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文字雲</a:t>
            </a:r>
            <a:endParaRPr kumimoji="1" lang="zh-TW" altLang="en-US" sz="3200" b="1" dirty="0">
              <a:solidFill>
                <a:srgbClr val="39337A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77991" y="6332115"/>
            <a:ext cx="95465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  <a:hlinkClick r:id="rId3"/>
              </a:rPr>
              <a:t>https://github.com/sufferming/csxproject/blob/master/midterm/issue/project.ipynb</a:t>
            </a:r>
            <a:endParaRPr lang="zh-TW" altLang="en-US" dirty="0">
              <a:solidFill>
                <a:srgbClr val="00206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582" y="41241"/>
            <a:ext cx="4251843" cy="365189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213" y="3776453"/>
            <a:ext cx="2977149" cy="2629659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25" y="2382415"/>
            <a:ext cx="3189348" cy="2919241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322" y="0"/>
            <a:ext cx="3767349" cy="3256321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143" y="3397751"/>
            <a:ext cx="3107774" cy="279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27851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386E4078-B000-470C-8488-9AE4B883E6B0}"/>
              </a:ext>
            </a:extLst>
          </p:cNvPr>
          <p:cNvGrpSpPr/>
          <p:nvPr/>
        </p:nvGrpSpPr>
        <p:grpSpPr>
          <a:xfrm>
            <a:off x="734880" y="1174748"/>
            <a:ext cx="6165501" cy="4508500"/>
            <a:chOff x="734880" y="1174748"/>
            <a:chExt cx="6165501" cy="450850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xmlns="" id="{1CEB3D0B-3BB0-4048-AFBA-FAA004865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880" y="1174748"/>
              <a:ext cx="6165501" cy="4508500"/>
            </a:xfrm>
            <a:prstGeom prst="rect">
              <a:avLst/>
            </a:prstGeom>
          </p:spPr>
        </p:pic>
        <p:sp>
          <p:nvSpPr>
            <p:cNvPr id="4" name="图文框 3">
              <a:extLst>
                <a:ext uri="{FF2B5EF4-FFF2-40B4-BE49-F238E27FC236}">
                  <a16:creationId xmlns:a16="http://schemas.microsoft.com/office/drawing/2014/main" xmlns="" id="{B3D3FBCC-1DBC-4AD3-BD22-E2A849DA6970}"/>
                </a:ext>
              </a:extLst>
            </p:cNvPr>
            <p:cNvSpPr/>
            <p:nvPr/>
          </p:nvSpPr>
          <p:spPr>
            <a:xfrm>
              <a:off x="1473200" y="1727200"/>
              <a:ext cx="4622800" cy="3390900"/>
            </a:xfrm>
            <a:prstGeom prst="frame">
              <a:avLst>
                <a:gd name="adj1" fmla="val 2823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xmlns="" id="{DDD306D5-6972-42D8-AB45-FBC6F1006BAD}"/>
                </a:ext>
              </a:extLst>
            </p:cNvPr>
            <p:cNvSpPr txBox="1"/>
            <p:nvPr/>
          </p:nvSpPr>
          <p:spPr>
            <a:xfrm>
              <a:off x="2293987" y="1727200"/>
              <a:ext cx="3933293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0" b="1" dirty="0">
                  <a:solidFill>
                    <a:schemeClr val="bg1"/>
                  </a:solidFill>
                  <a:latin typeface="+mn-ea"/>
                  <a:sym typeface="FZHei-B01S" panose="02010601030101010101" pitchFamily="2" charset="-122"/>
                </a:rPr>
                <a:t>04</a:t>
              </a:r>
              <a:endParaRPr lang="zh-CN" altLang="en-US" sz="20000" b="1" dirty="0">
                <a:solidFill>
                  <a:schemeClr val="bg1"/>
                </a:solidFill>
                <a:latin typeface="+mn-ea"/>
                <a:sym typeface="FZHei-B01S" panose="02010601030101010101" pitchFamily="2" charset="-122"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24408D9D-9119-4C28-848A-A9EDF772D66F}"/>
              </a:ext>
            </a:extLst>
          </p:cNvPr>
          <p:cNvSpPr/>
          <p:nvPr/>
        </p:nvSpPr>
        <p:spPr>
          <a:xfrm>
            <a:off x="7368208" y="2911933"/>
            <a:ext cx="3127513" cy="108952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sz="5400" b="1" kern="0" dirty="0" smtClean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研究缺陷</a:t>
            </a:r>
            <a:endParaRPr kumimoji="0" lang="zh-CN" altLang="en-US" sz="54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JhengHei" charset="-120"/>
              <a:ea typeface="Microsoft JhengHei" charset="-120"/>
              <a:cs typeface="Microsoft JhengHei" charset="-120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179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1C6DB09-A408-4502-BFA6-90542E7F80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4691" y="-197918"/>
            <a:ext cx="3107777" cy="227255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98B13D0C-3D6D-4A7C-81C2-971C2DE1C3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95" y="4585449"/>
            <a:ext cx="3107777" cy="2272551"/>
          </a:xfrm>
          <a:prstGeom prst="rect">
            <a:avLst/>
          </a:prstGeom>
        </p:spPr>
      </p:pic>
      <p:sp>
        <p:nvSpPr>
          <p:cNvPr id="4" name="图文框 3">
            <a:extLst>
              <a:ext uri="{FF2B5EF4-FFF2-40B4-BE49-F238E27FC236}">
                <a16:creationId xmlns:a16="http://schemas.microsoft.com/office/drawing/2014/main" xmlns="" id="{439EF00C-294A-4DB2-9D2A-D6104D65FB8E}"/>
              </a:ext>
            </a:extLst>
          </p:cNvPr>
          <p:cNvSpPr/>
          <p:nvPr/>
        </p:nvSpPr>
        <p:spPr>
          <a:xfrm>
            <a:off x="239486" y="217715"/>
            <a:ext cx="11705772" cy="6444342"/>
          </a:xfrm>
          <a:prstGeom prst="frame">
            <a:avLst>
              <a:gd name="adj1" fmla="val 2823"/>
            </a:avLst>
          </a:prstGeom>
          <a:solidFill>
            <a:schemeClr val="bg1"/>
          </a:solidFill>
          <a:ln>
            <a:noFill/>
          </a:ln>
          <a:effectLst>
            <a:outerShdw blurRad="114300" sx="102000" sy="1020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334628C9-EB0D-4D06-AF24-5A038FFC63D7}"/>
              </a:ext>
            </a:extLst>
          </p:cNvPr>
          <p:cNvSpPr/>
          <p:nvPr/>
        </p:nvSpPr>
        <p:spPr>
          <a:xfrm>
            <a:off x="1103086" y="549106"/>
            <a:ext cx="2920831" cy="64081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研究缺陷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JhengHei" charset="-120"/>
              <a:ea typeface="Microsoft JhengHei" charset="-120"/>
              <a:cs typeface="Microsoft JhengHei" charset="-120"/>
              <a:sym typeface="FZHei-B01S" panose="02010601030101010101" pitchFamily="2" charset="-122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xmlns="" id="{CD952224-8682-4609-8BC5-A2E8923E37EC}"/>
              </a:ext>
            </a:extLst>
          </p:cNvPr>
          <p:cNvSpPr txBox="1"/>
          <p:nvPr/>
        </p:nvSpPr>
        <p:spPr>
          <a:xfrm>
            <a:off x="697136" y="4034729"/>
            <a:ext cx="3732729" cy="430871"/>
          </a:xfrm>
          <a:prstGeom prst="rect">
            <a:avLst/>
          </a:prstGeom>
          <a:noFill/>
        </p:spPr>
        <p:txBody>
          <a:bodyPr wrap="none" lIns="121908" tIns="60952" rIns="121908" bIns="60952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000" b="1" dirty="0" smtClean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2</a:t>
            </a:r>
            <a:r>
              <a:rPr lang="zh-TW" altLang="en-US" sz="2000" b="1" dirty="0" smtClean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、樣本選取量較少代表性不強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JhengHei" charset="-120"/>
              <a:ea typeface="Microsoft JhengHei" charset="-120"/>
              <a:cs typeface="Microsoft JhengHei" charset="-120"/>
              <a:sym typeface="FZHei-B01S" panose="02010601030101010101" pitchFamily="2" charset="-122"/>
            </a:endParaRPr>
          </a:p>
        </p:txBody>
      </p:sp>
      <p:grpSp>
        <p:nvGrpSpPr>
          <p:cNvPr id="12" name="组合 4">
            <a:extLst>
              <a:ext uri="{FF2B5EF4-FFF2-40B4-BE49-F238E27FC236}">
                <a16:creationId xmlns:a16="http://schemas.microsoft.com/office/drawing/2014/main" xmlns="" id="{C8AF979C-881C-48FE-BD11-7393FE00F92A}"/>
              </a:ext>
            </a:extLst>
          </p:cNvPr>
          <p:cNvGrpSpPr/>
          <p:nvPr/>
        </p:nvGrpSpPr>
        <p:grpSpPr>
          <a:xfrm>
            <a:off x="5847439" y="4767078"/>
            <a:ext cx="1187451" cy="1174749"/>
            <a:chOff x="4305571" y="3574858"/>
            <a:chExt cx="890588" cy="881062"/>
          </a:xfrm>
          <a:solidFill>
            <a:srgbClr val="00A1D2"/>
          </a:solidFill>
        </p:grpSpPr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xmlns="" id="{6982B11D-46BE-4D78-87E6-9F980C7D7E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5571" y="3574858"/>
              <a:ext cx="890588" cy="881062"/>
            </a:xfrm>
            <a:custGeom>
              <a:avLst/>
              <a:gdLst>
                <a:gd name="T0" fmla="*/ 54 w 95"/>
                <a:gd name="T1" fmla="*/ 94 h 94"/>
                <a:gd name="T2" fmla="*/ 56 w 95"/>
                <a:gd name="T3" fmla="*/ 81 h 94"/>
                <a:gd name="T4" fmla="*/ 66 w 95"/>
                <a:gd name="T5" fmla="*/ 78 h 94"/>
                <a:gd name="T6" fmla="*/ 76 w 95"/>
                <a:gd name="T7" fmla="*/ 85 h 94"/>
                <a:gd name="T8" fmla="*/ 86 w 95"/>
                <a:gd name="T9" fmla="*/ 75 h 94"/>
                <a:gd name="T10" fmla="*/ 78 w 95"/>
                <a:gd name="T11" fmla="*/ 65 h 94"/>
                <a:gd name="T12" fmla="*/ 82 w 95"/>
                <a:gd name="T13" fmla="*/ 56 h 94"/>
                <a:gd name="T14" fmla="*/ 95 w 95"/>
                <a:gd name="T15" fmla="*/ 54 h 94"/>
                <a:gd name="T16" fmla="*/ 95 w 95"/>
                <a:gd name="T17" fmla="*/ 40 h 94"/>
                <a:gd name="T18" fmla="*/ 82 w 95"/>
                <a:gd name="T19" fmla="*/ 38 h 94"/>
                <a:gd name="T20" fmla="*/ 82 w 95"/>
                <a:gd name="T21" fmla="*/ 37 h 94"/>
                <a:gd name="T22" fmla="*/ 82 w 95"/>
                <a:gd name="T23" fmla="*/ 37 h 94"/>
                <a:gd name="T24" fmla="*/ 80 w 95"/>
                <a:gd name="T25" fmla="*/ 33 h 94"/>
                <a:gd name="T26" fmla="*/ 80 w 95"/>
                <a:gd name="T27" fmla="*/ 31 h 94"/>
                <a:gd name="T28" fmla="*/ 80 w 95"/>
                <a:gd name="T29" fmla="*/ 31 h 94"/>
                <a:gd name="T30" fmla="*/ 78 w 95"/>
                <a:gd name="T31" fmla="*/ 29 h 94"/>
                <a:gd name="T32" fmla="*/ 86 w 95"/>
                <a:gd name="T33" fmla="*/ 18 h 94"/>
                <a:gd name="T34" fmla="*/ 76 w 95"/>
                <a:gd name="T35" fmla="*/ 9 h 94"/>
                <a:gd name="T36" fmla="*/ 66 w 95"/>
                <a:gd name="T37" fmla="*/ 16 h 94"/>
                <a:gd name="T38" fmla="*/ 56 w 95"/>
                <a:gd name="T39" fmla="*/ 12 h 94"/>
                <a:gd name="T40" fmla="*/ 54 w 95"/>
                <a:gd name="T41" fmla="*/ 0 h 94"/>
                <a:gd name="T42" fmla="*/ 41 w 95"/>
                <a:gd name="T43" fmla="*/ 0 h 94"/>
                <a:gd name="T44" fmla="*/ 38 w 95"/>
                <a:gd name="T45" fmla="*/ 12 h 94"/>
                <a:gd name="T46" fmla="*/ 29 w 95"/>
                <a:gd name="T47" fmla="*/ 16 h 94"/>
                <a:gd name="T48" fmla="*/ 19 w 95"/>
                <a:gd name="T49" fmla="*/ 9 h 94"/>
                <a:gd name="T50" fmla="*/ 9 w 95"/>
                <a:gd name="T51" fmla="*/ 18 h 94"/>
                <a:gd name="T52" fmla="*/ 17 w 95"/>
                <a:gd name="T53" fmla="*/ 29 h 94"/>
                <a:gd name="T54" fmla="*/ 13 w 95"/>
                <a:gd name="T55" fmla="*/ 38 h 94"/>
                <a:gd name="T56" fmla="*/ 0 w 95"/>
                <a:gd name="T57" fmla="*/ 40 h 94"/>
                <a:gd name="T58" fmla="*/ 0 w 95"/>
                <a:gd name="T59" fmla="*/ 54 h 94"/>
                <a:gd name="T60" fmla="*/ 13 w 95"/>
                <a:gd name="T61" fmla="*/ 56 h 94"/>
                <a:gd name="T62" fmla="*/ 16 w 95"/>
                <a:gd name="T63" fmla="*/ 65 h 94"/>
                <a:gd name="T64" fmla="*/ 9 w 95"/>
                <a:gd name="T65" fmla="*/ 75 h 94"/>
                <a:gd name="T66" fmla="*/ 19 w 95"/>
                <a:gd name="T67" fmla="*/ 85 h 94"/>
                <a:gd name="T68" fmla="*/ 29 w 95"/>
                <a:gd name="T69" fmla="*/ 78 h 94"/>
                <a:gd name="T70" fmla="*/ 38 w 95"/>
                <a:gd name="T71" fmla="*/ 82 h 94"/>
                <a:gd name="T72" fmla="*/ 41 w 95"/>
                <a:gd name="T73" fmla="*/ 94 h 94"/>
                <a:gd name="T74" fmla="*/ 54 w 95"/>
                <a:gd name="T75" fmla="*/ 94 h 94"/>
                <a:gd name="T76" fmla="*/ 72 w 95"/>
                <a:gd name="T77" fmla="*/ 43 h 94"/>
                <a:gd name="T78" fmla="*/ 51 w 95"/>
                <a:gd name="T79" fmla="*/ 72 h 94"/>
                <a:gd name="T80" fmla="*/ 22 w 95"/>
                <a:gd name="T81" fmla="*/ 50 h 94"/>
                <a:gd name="T82" fmla="*/ 44 w 95"/>
                <a:gd name="T83" fmla="*/ 22 h 94"/>
                <a:gd name="T84" fmla="*/ 56 w 95"/>
                <a:gd name="T85" fmla="*/ 23 h 94"/>
                <a:gd name="T86" fmla="*/ 56 w 95"/>
                <a:gd name="T87" fmla="*/ 23 h 94"/>
                <a:gd name="T88" fmla="*/ 65 w 95"/>
                <a:gd name="T89" fmla="*/ 29 h 94"/>
                <a:gd name="T90" fmla="*/ 69 w 95"/>
                <a:gd name="T91" fmla="*/ 34 h 94"/>
                <a:gd name="T92" fmla="*/ 72 w 95"/>
                <a:gd name="T93" fmla="*/ 4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5" h="94">
                  <a:moveTo>
                    <a:pt x="54" y="94"/>
                  </a:moveTo>
                  <a:cubicBezTo>
                    <a:pt x="56" y="81"/>
                    <a:pt x="56" y="81"/>
                    <a:pt x="56" y="81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86" y="75"/>
                    <a:pt x="86" y="75"/>
                    <a:pt x="86" y="75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95" y="54"/>
                    <a:pt x="95" y="54"/>
                    <a:pt x="95" y="54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82" y="38"/>
                    <a:pt x="82" y="38"/>
                    <a:pt x="82" y="38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86" y="18"/>
                    <a:pt x="86" y="18"/>
                    <a:pt x="86" y="18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41" y="94"/>
                    <a:pt x="41" y="94"/>
                    <a:pt x="41" y="94"/>
                  </a:cubicBezTo>
                  <a:cubicBezTo>
                    <a:pt x="54" y="94"/>
                    <a:pt x="54" y="94"/>
                    <a:pt x="54" y="94"/>
                  </a:cubicBezTo>
                  <a:close/>
                  <a:moveTo>
                    <a:pt x="72" y="43"/>
                  </a:moveTo>
                  <a:cubicBezTo>
                    <a:pt x="74" y="57"/>
                    <a:pt x="65" y="70"/>
                    <a:pt x="51" y="72"/>
                  </a:cubicBezTo>
                  <a:cubicBezTo>
                    <a:pt x="37" y="74"/>
                    <a:pt x="24" y="64"/>
                    <a:pt x="22" y="50"/>
                  </a:cubicBezTo>
                  <a:cubicBezTo>
                    <a:pt x="21" y="36"/>
                    <a:pt x="30" y="24"/>
                    <a:pt x="44" y="22"/>
                  </a:cubicBezTo>
                  <a:cubicBezTo>
                    <a:pt x="48" y="21"/>
                    <a:pt x="52" y="22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9" y="24"/>
                    <a:pt x="63" y="26"/>
                    <a:pt x="65" y="29"/>
                  </a:cubicBezTo>
                  <a:cubicBezTo>
                    <a:pt x="67" y="30"/>
                    <a:pt x="68" y="32"/>
                    <a:pt x="69" y="34"/>
                  </a:cubicBezTo>
                  <a:cubicBezTo>
                    <a:pt x="71" y="37"/>
                    <a:pt x="72" y="40"/>
                    <a:pt x="72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+mn-cs"/>
                <a:sym typeface="FZHei-B01S" panose="02010601030101010101" pitchFamily="2" charset="-122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xmlns="" id="{6ACA9224-7D3D-4AA6-99F0-AD1B50F120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05608" y="3836795"/>
              <a:ext cx="290513" cy="328612"/>
            </a:xfrm>
            <a:custGeom>
              <a:avLst/>
              <a:gdLst>
                <a:gd name="T0" fmla="*/ 15 w 31"/>
                <a:gd name="T1" fmla="*/ 0 h 35"/>
                <a:gd name="T2" fmla="*/ 24 w 31"/>
                <a:gd name="T3" fmla="*/ 8 h 35"/>
                <a:gd name="T4" fmla="*/ 15 w 31"/>
                <a:gd name="T5" fmla="*/ 17 h 35"/>
                <a:gd name="T6" fmla="*/ 7 w 31"/>
                <a:gd name="T7" fmla="*/ 8 h 35"/>
                <a:gd name="T8" fmla="*/ 15 w 31"/>
                <a:gd name="T9" fmla="*/ 0 h 35"/>
                <a:gd name="T10" fmla="*/ 6 w 31"/>
                <a:gd name="T11" fmla="*/ 19 h 35"/>
                <a:gd name="T12" fmla="*/ 10 w 31"/>
                <a:gd name="T13" fmla="*/ 19 h 35"/>
                <a:gd name="T14" fmla="*/ 14 w 31"/>
                <a:gd name="T15" fmla="*/ 24 h 35"/>
                <a:gd name="T16" fmla="*/ 17 w 31"/>
                <a:gd name="T17" fmla="*/ 24 h 35"/>
                <a:gd name="T18" fmla="*/ 21 w 31"/>
                <a:gd name="T19" fmla="*/ 19 h 35"/>
                <a:gd name="T20" fmla="*/ 24 w 31"/>
                <a:gd name="T21" fmla="*/ 19 h 35"/>
                <a:gd name="T22" fmla="*/ 31 w 31"/>
                <a:gd name="T23" fmla="*/ 25 h 35"/>
                <a:gd name="T24" fmla="*/ 31 w 31"/>
                <a:gd name="T25" fmla="*/ 35 h 35"/>
                <a:gd name="T26" fmla="*/ 0 w 31"/>
                <a:gd name="T27" fmla="*/ 35 h 35"/>
                <a:gd name="T28" fmla="*/ 0 w 31"/>
                <a:gd name="T29" fmla="*/ 25 h 35"/>
                <a:gd name="T30" fmla="*/ 6 w 31"/>
                <a:gd name="T31" fmla="*/ 1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" h="35">
                  <a:moveTo>
                    <a:pt x="15" y="0"/>
                  </a:moveTo>
                  <a:cubicBezTo>
                    <a:pt x="20" y="0"/>
                    <a:pt x="24" y="4"/>
                    <a:pt x="24" y="8"/>
                  </a:cubicBezTo>
                  <a:cubicBezTo>
                    <a:pt x="24" y="13"/>
                    <a:pt x="20" y="17"/>
                    <a:pt x="15" y="17"/>
                  </a:cubicBezTo>
                  <a:cubicBezTo>
                    <a:pt x="11" y="17"/>
                    <a:pt x="7" y="13"/>
                    <a:pt x="7" y="8"/>
                  </a:cubicBezTo>
                  <a:cubicBezTo>
                    <a:pt x="7" y="4"/>
                    <a:pt x="11" y="0"/>
                    <a:pt x="15" y="0"/>
                  </a:cubicBezTo>
                  <a:close/>
                  <a:moveTo>
                    <a:pt x="6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6"/>
                    <a:pt x="16" y="26"/>
                    <a:pt x="17" y="24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8" y="19"/>
                    <a:pt x="31" y="21"/>
                    <a:pt x="31" y="2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26" y="35"/>
                    <a:pt x="5" y="35"/>
                    <a:pt x="0" y="3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1"/>
                    <a:pt x="3" y="19"/>
                    <a:pt x="6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+mn-cs"/>
                <a:sym typeface="FZHei-B01S" panose="02010601030101010101" pitchFamily="2" charset="-122"/>
              </a:endParaRPr>
            </a:p>
          </p:txBody>
        </p:sp>
      </p:grpSp>
      <p:grpSp>
        <p:nvGrpSpPr>
          <p:cNvPr id="15" name="组合 7">
            <a:extLst>
              <a:ext uri="{FF2B5EF4-FFF2-40B4-BE49-F238E27FC236}">
                <a16:creationId xmlns:a16="http://schemas.microsoft.com/office/drawing/2014/main" xmlns="" id="{0E712F8C-D3F7-47B2-9A91-4C8EECB4F360}"/>
              </a:ext>
            </a:extLst>
          </p:cNvPr>
          <p:cNvGrpSpPr/>
          <p:nvPr/>
        </p:nvGrpSpPr>
        <p:grpSpPr>
          <a:xfrm>
            <a:off x="5847439" y="2089494"/>
            <a:ext cx="1174751" cy="1189567"/>
            <a:chOff x="4305571" y="1566670"/>
            <a:chExt cx="881063" cy="892175"/>
          </a:xfrm>
          <a:solidFill>
            <a:srgbClr val="7E397A"/>
          </a:solidFill>
        </p:grpSpPr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xmlns="" id="{CB381DE9-37E5-44D5-9CF1-C96DF6BC01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5571" y="1566670"/>
              <a:ext cx="881063" cy="892175"/>
            </a:xfrm>
            <a:custGeom>
              <a:avLst/>
              <a:gdLst>
                <a:gd name="T0" fmla="*/ 54 w 94"/>
                <a:gd name="T1" fmla="*/ 95 h 95"/>
                <a:gd name="T2" fmla="*/ 56 w 94"/>
                <a:gd name="T3" fmla="*/ 82 h 95"/>
                <a:gd name="T4" fmla="*/ 65 w 94"/>
                <a:gd name="T5" fmla="*/ 78 h 95"/>
                <a:gd name="T6" fmla="*/ 75 w 94"/>
                <a:gd name="T7" fmla="*/ 86 h 95"/>
                <a:gd name="T8" fmla="*/ 85 w 94"/>
                <a:gd name="T9" fmla="*/ 76 h 95"/>
                <a:gd name="T10" fmla="*/ 78 w 94"/>
                <a:gd name="T11" fmla="*/ 66 h 95"/>
                <a:gd name="T12" fmla="*/ 82 w 94"/>
                <a:gd name="T13" fmla="*/ 56 h 95"/>
                <a:gd name="T14" fmla="*/ 94 w 94"/>
                <a:gd name="T15" fmla="*/ 54 h 95"/>
                <a:gd name="T16" fmla="*/ 94 w 94"/>
                <a:gd name="T17" fmla="*/ 41 h 95"/>
                <a:gd name="T18" fmla="*/ 82 w 94"/>
                <a:gd name="T19" fmla="*/ 38 h 95"/>
                <a:gd name="T20" fmla="*/ 81 w 94"/>
                <a:gd name="T21" fmla="*/ 37 h 95"/>
                <a:gd name="T22" fmla="*/ 81 w 94"/>
                <a:gd name="T23" fmla="*/ 37 h 95"/>
                <a:gd name="T24" fmla="*/ 80 w 94"/>
                <a:gd name="T25" fmla="*/ 34 h 95"/>
                <a:gd name="T26" fmla="*/ 79 w 94"/>
                <a:gd name="T27" fmla="*/ 32 h 95"/>
                <a:gd name="T28" fmla="*/ 79 w 94"/>
                <a:gd name="T29" fmla="*/ 32 h 95"/>
                <a:gd name="T30" fmla="*/ 78 w 94"/>
                <a:gd name="T31" fmla="*/ 29 h 95"/>
                <a:gd name="T32" fmla="*/ 85 w 94"/>
                <a:gd name="T33" fmla="*/ 19 h 95"/>
                <a:gd name="T34" fmla="*/ 75 w 94"/>
                <a:gd name="T35" fmla="*/ 9 h 95"/>
                <a:gd name="T36" fmla="*/ 65 w 94"/>
                <a:gd name="T37" fmla="*/ 16 h 95"/>
                <a:gd name="T38" fmla="*/ 56 w 94"/>
                <a:gd name="T39" fmla="*/ 13 h 95"/>
                <a:gd name="T40" fmla="*/ 54 w 94"/>
                <a:gd name="T41" fmla="*/ 0 h 95"/>
                <a:gd name="T42" fmla="*/ 40 w 94"/>
                <a:gd name="T43" fmla="*/ 0 h 95"/>
                <a:gd name="T44" fmla="*/ 38 w 94"/>
                <a:gd name="T45" fmla="*/ 13 h 95"/>
                <a:gd name="T46" fmla="*/ 29 w 94"/>
                <a:gd name="T47" fmla="*/ 16 h 95"/>
                <a:gd name="T48" fmla="*/ 18 w 94"/>
                <a:gd name="T49" fmla="*/ 9 h 95"/>
                <a:gd name="T50" fmla="*/ 9 w 94"/>
                <a:gd name="T51" fmla="*/ 19 h 95"/>
                <a:gd name="T52" fmla="*/ 16 w 94"/>
                <a:gd name="T53" fmla="*/ 29 h 95"/>
                <a:gd name="T54" fmla="*/ 12 w 94"/>
                <a:gd name="T55" fmla="*/ 38 h 95"/>
                <a:gd name="T56" fmla="*/ 0 w 94"/>
                <a:gd name="T57" fmla="*/ 41 h 95"/>
                <a:gd name="T58" fmla="*/ 0 w 94"/>
                <a:gd name="T59" fmla="*/ 54 h 95"/>
                <a:gd name="T60" fmla="*/ 12 w 94"/>
                <a:gd name="T61" fmla="*/ 56 h 95"/>
                <a:gd name="T62" fmla="*/ 16 w 94"/>
                <a:gd name="T63" fmla="*/ 66 h 95"/>
                <a:gd name="T64" fmla="*/ 9 w 94"/>
                <a:gd name="T65" fmla="*/ 76 h 95"/>
                <a:gd name="T66" fmla="*/ 18 w 94"/>
                <a:gd name="T67" fmla="*/ 86 h 95"/>
                <a:gd name="T68" fmla="*/ 29 w 94"/>
                <a:gd name="T69" fmla="*/ 78 h 95"/>
                <a:gd name="T70" fmla="*/ 38 w 94"/>
                <a:gd name="T71" fmla="*/ 82 h 95"/>
                <a:gd name="T72" fmla="*/ 40 w 94"/>
                <a:gd name="T73" fmla="*/ 95 h 95"/>
                <a:gd name="T74" fmla="*/ 54 w 94"/>
                <a:gd name="T75" fmla="*/ 95 h 95"/>
                <a:gd name="T76" fmla="*/ 72 w 94"/>
                <a:gd name="T77" fmla="*/ 44 h 95"/>
                <a:gd name="T78" fmla="*/ 50 w 94"/>
                <a:gd name="T79" fmla="*/ 72 h 95"/>
                <a:gd name="T80" fmla="*/ 22 w 94"/>
                <a:gd name="T81" fmla="*/ 51 h 95"/>
                <a:gd name="T82" fmla="*/ 44 w 94"/>
                <a:gd name="T83" fmla="*/ 22 h 95"/>
                <a:gd name="T84" fmla="*/ 55 w 94"/>
                <a:gd name="T85" fmla="*/ 24 h 95"/>
                <a:gd name="T86" fmla="*/ 55 w 94"/>
                <a:gd name="T87" fmla="*/ 24 h 95"/>
                <a:gd name="T88" fmla="*/ 65 w 94"/>
                <a:gd name="T89" fmla="*/ 30 h 95"/>
                <a:gd name="T90" fmla="*/ 69 w 94"/>
                <a:gd name="T91" fmla="*/ 35 h 95"/>
                <a:gd name="T92" fmla="*/ 72 w 94"/>
                <a:gd name="T93" fmla="*/ 4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4" h="95">
                  <a:moveTo>
                    <a:pt x="54" y="95"/>
                  </a:moveTo>
                  <a:cubicBezTo>
                    <a:pt x="56" y="82"/>
                    <a:pt x="56" y="82"/>
                    <a:pt x="56" y="82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75" y="86"/>
                    <a:pt x="75" y="86"/>
                    <a:pt x="75" y="86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82" y="38"/>
                    <a:pt x="82" y="38"/>
                    <a:pt x="82" y="38"/>
                  </a:cubicBezTo>
                  <a:cubicBezTo>
                    <a:pt x="81" y="37"/>
                    <a:pt x="81" y="37"/>
                    <a:pt x="81" y="37"/>
                  </a:cubicBezTo>
                  <a:cubicBezTo>
                    <a:pt x="81" y="37"/>
                    <a:pt x="81" y="37"/>
                    <a:pt x="81" y="37"/>
                  </a:cubicBezTo>
                  <a:cubicBezTo>
                    <a:pt x="80" y="34"/>
                    <a:pt x="80" y="34"/>
                    <a:pt x="80" y="34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40" y="95"/>
                    <a:pt x="40" y="95"/>
                    <a:pt x="40" y="95"/>
                  </a:cubicBezTo>
                  <a:cubicBezTo>
                    <a:pt x="54" y="95"/>
                    <a:pt x="54" y="95"/>
                    <a:pt x="54" y="95"/>
                  </a:cubicBezTo>
                  <a:close/>
                  <a:moveTo>
                    <a:pt x="72" y="44"/>
                  </a:moveTo>
                  <a:cubicBezTo>
                    <a:pt x="74" y="58"/>
                    <a:pt x="64" y="71"/>
                    <a:pt x="50" y="72"/>
                  </a:cubicBezTo>
                  <a:cubicBezTo>
                    <a:pt x="37" y="74"/>
                    <a:pt x="24" y="65"/>
                    <a:pt x="22" y="51"/>
                  </a:cubicBezTo>
                  <a:cubicBezTo>
                    <a:pt x="20" y="37"/>
                    <a:pt x="30" y="24"/>
                    <a:pt x="44" y="22"/>
                  </a:cubicBezTo>
                  <a:cubicBezTo>
                    <a:pt x="48" y="22"/>
                    <a:pt x="52" y="22"/>
                    <a:pt x="55" y="24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9" y="25"/>
                    <a:pt x="62" y="27"/>
                    <a:pt x="65" y="30"/>
                  </a:cubicBezTo>
                  <a:cubicBezTo>
                    <a:pt x="66" y="31"/>
                    <a:pt x="68" y="33"/>
                    <a:pt x="69" y="35"/>
                  </a:cubicBezTo>
                  <a:cubicBezTo>
                    <a:pt x="70" y="38"/>
                    <a:pt x="72" y="41"/>
                    <a:pt x="72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+mn-cs"/>
                <a:sym typeface="FZHei-B01S" panose="02010601030101010101" pitchFamily="2" charset="-122"/>
              </a:endParaRPr>
            </a:p>
          </p:txBody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xmlns="" id="{A8B4BC0B-43FE-4C00-9A33-F2DC4919A6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05608" y="1839720"/>
              <a:ext cx="280988" cy="327025"/>
            </a:xfrm>
            <a:custGeom>
              <a:avLst/>
              <a:gdLst>
                <a:gd name="T0" fmla="*/ 15 w 30"/>
                <a:gd name="T1" fmla="*/ 0 h 35"/>
                <a:gd name="T2" fmla="*/ 23 w 30"/>
                <a:gd name="T3" fmla="*/ 8 h 35"/>
                <a:gd name="T4" fmla="*/ 15 w 30"/>
                <a:gd name="T5" fmla="*/ 16 h 35"/>
                <a:gd name="T6" fmla="*/ 7 w 30"/>
                <a:gd name="T7" fmla="*/ 8 h 35"/>
                <a:gd name="T8" fmla="*/ 15 w 30"/>
                <a:gd name="T9" fmla="*/ 0 h 35"/>
                <a:gd name="T10" fmla="*/ 6 w 30"/>
                <a:gd name="T11" fmla="*/ 18 h 35"/>
                <a:gd name="T12" fmla="*/ 10 w 30"/>
                <a:gd name="T13" fmla="*/ 18 h 35"/>
                <a:gd name="T14" fmla="*/ 13 w 30"/>
                <a:gd name="T15" fmla="*/ 24 h 35"/>
                <a:gd name="T16" fmla="*/ 17 w 30"/>
                <a:gd name="T17" fmla="*/ 24 h 35"/>
                <a:gd name="T18" fmla="*/ 20 w 30"/>
                <a:gd name="T19" fmla="*/ 18 h 35"/>
                <a:gd name="T20" fmla="*/ 24 w 30"/>
                <a:gd name="T21" fmla="*/ 18 h 35"/>
                <a:gd name="T22" fmla="*/ 30 w 30"/>
                <a:gd name="T23" fmla="*/ 25 h 35"/>
                <a:gd name="T24" fmla="*/ 30 w 30"/>
                <a:gd name="T25" fmla="*/ 35 h 35"/>
                <a:gd name="T26" fmla="*/ 0 w 30"/>
                <a:gd name="T27" fmla="*/ 35 h 35"/>
                <a:gd name="T28" fmla="*/ 0 w 30"/>
                <a:gd name="T29" fmla="*/ 25 h 35"/>
                <a:gd name="T30" fmla="*/ 6 w 30"/>
                <a:gd name="T31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35">
                  <a:moveTo>
                    <a:pt x="15" y="0"/>
                  </a:moveTo>
                  <a:cubicBezTo>
                    <a:pt x="20" y="0"/>
                    <a:pt x="23" y="3"/>
                    <a:pt x="23" y="8"/>
                  </a:cubicBezTo>
                  <a:cubicBezTo>
                    <a:pt x="23" y="13"/>
                    <a:pt x="20" y="16"/>
                    <a:pt x="15" y="16"/>
                  </a:cubicBezTo>
                  <a:cubicBezTo>
                    <a:pt x="10" y="16"/>
                    <a:pt x="7" y="13"/>
                    <a:pt x="7" y="8"/>
                  </a:cubicBezTo>
                  <a:cubicBezTo>
                    <a:pt x="7" y="3"/>
                    <a:pt x="10" y="0"/>
                    <a:pt x="15" y="0"/>
                  </a:cubicBezTo>
                  <a:close/>
                  <a:moveTo>
                    <a:pt x="6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4" y="26"/>
                    <a:pt x="16" y="26"/>
                    <a:pt x="17" y="24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7" y="18"/>
                    <a:pt x="30" y="21"/>
                    <a:pt x="30" y="2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5" y="35"/>
                    <a:pt x="5" y="35"/>
                    <a:pt x="0" y="3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1"/>
                    <a:pt x="3" y="18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+mn-cs"/>
                <a:sym typeface="FZHei-B01S" panose="02010601030101010101" pitchFamily="2" charset="-122"/>
              </a:endParaRPr>
            </a:p>
          </p:txBody>
        </p:sp>
      </p:grpSp>
      <p:grpSp>
        <p:nvGrpSpPr>
          <p:cNvPr id="18" name="组合 10">
            <a:extLst>
              <a:ext uri="{FF2B5EF4-FFF2-40B4-BE49-F238E27FC236}">
                <a16:creationId xmlns:a16="http://schemas.microsoft.com/office/drawing/2014/main" xmlns="" id="{D2EF21D2-0F33-4E2C-B6FD-E4DE0B503CC1}"/>
              </a:ext>
            </a:extLst>
          </p:cNvPr>
          <p:cNvGrpSpPr/>
          <p:nvPr/>
        </p:nvGrpSpPr>
        <p:grpSpPr>
          <a:xfrm>
            <a:off x="4614821" y="3039879"/>
            <a:ext cx="1949451" cy="1951567"/>
            <a:chOff x="3381108" y="2279458"/>
            <a:chExt cx="1462088" cy="1463675"/>
          </a:xfrm>
          <a:solidFill>
            <a:srgbClr val="39337A"/>
          </a:solidFill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xmlns="" id="{C7C0482B-FDAE-445F-AF43-FA360B59B3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1108" y="2279458"/>
              <a:ext cx="1462088" cy="1463675"/>
            </a:xfrm>
            <a:custGeom>
              <a:avLst/>
              <a:gdLst>
                <a:gd name="T0" fmla="*/ 89 w 156"/>
                <a:gd name="T1" fmla="*/ 156 h 156"/>
                <a:gd name="T2" fmla="*/ 93 w 156"/>
                <a:gd name="T3" fmla="*/ 135 h 156"/>
                <a:gd name="T4" fmla="*/ 108 w 156"/>
                <a:gd name="T5" fmla="*/ 129 h 156"/>
                <a:gd name="T6" fmla="*/ 125 w 156"/>
                <a:gd name="T7" fmla="*/ 141 h 156"/>
                <a:gd name="T8" fmla="*/ 141 w 156"/>
                <a:gd name="T9" fmla="*/ 125 h 156"/>
                <a:gd name="T10" fmla="*/ 129 w 156"/>
                <a:gd name="T11" fmla="*/ 108 h 156"/>
                <a:gd name="T12" fmla="*/ 135 w 156"/>
                <a:gd name="T13" fmla="*/ 93 h 156"/>
                <a:gd name="T14" fmla="*/ 156 w 156"/>
                <a:gd name="T15" fmla="*/ 89 h 156"/>
                <a:gd name="T16" fmla="*/ 156 w 156"/>
                <a:gd name="T17" fmla="*/ 67 h 156"/>
                <a:gd name="T18" fmla="*/ 135 w 156"/>
                <a:gd name="T19" fmla="*/ 63 h 156"/>
                <a:gd name="T20" fmla="*/ 135 w 156"/>
                <a:gd name="T21" fmla="*/ 62 h 156"/>
                <a:gd name="T22" fmla="*/ 135 w 156"/>
                <a:gd name="T23" fmla="*/ 62 h 156"/>
                <a:gd name="T24" fmla="*/ 132 w 156"/>
                <a:gd name="T25" fmla="*/ 56 h 156"/>
                <a:gd name="T26" fmla="*/ 131 w 156"/>
                <a:gd name="T27" fmla="*/ 53 h 156"/>
                <a:gd name="T28" fmla="*/ 131 w 156"/>
                <a:gd name="T29" fmla="*/ 53 h 156"/>
                <a:gd name="T30" fmla="*/ 129 w 156"/>
                <a:gd name="T31" fmla="*/ 48 h 156"/>
                <a:gd name="T32" fmla="*/ 141 w 156"/>
                <a:gd name="T33" fmla="*/ 31 h 156"/>
                <a:gd name="T34" fmla="*/ 125 w 156"/>
                <a:gd name="T35" fmla="*/ 15 h 156"/>
                <a:gd name="T36" fmla="*/ 108 w 156"/>
                <a:gd name="T37" fmla="*/ 27 h 156"/>
                <a:gd name="T38" fmla="*/ 93 w 156"/>
                <a:gd name="T39" fmla="*/ 21 h 156"/>
                <a:gd name="T40" fmla="*/ 89 w 156"/>
                <a:gd name="T41" fmla="*/ 0 h 156"/>
                <a:gd name="T42" fmla="*/ 67 w 156"/>
                <a:gd name="T43" fmla="*/ 0 h 156"/>
                <a:gd name="T44" fmla="*/ 63 w 156"/>
                <a:gd name="T45" fmla="*/ 21 h 156"/>
                <a:gd name="T46" fmla="*/ 48 w 156"/>
                <a:gd name="T47" fmla="*/ 27 h 156"/>
                <a:gd name="T48" fmla="*/ 31 w 156"/>
                <a:gd name="T49" fmla="*/ 15 h 156"/>
                <a:gd name="T50" fmla="*/ 15 w 156"/>
                <a:gd name="T51" fmla="*/ 31 h 156"/>
                <a:gd name="T52" fmla="*/ 27 w 156"/>
                <a:gd name="T53" fmla="*/ 48 h 156"/>
                <a:gd name="T54" fmla="*/ 21 w 156"/>
                <a:gd name="T55" fmla="*/ 63 h 156"/>
                <a:gd name="T56" fmla="*/ 0 w 156"/>
                <a:gd name="T57" fmla="*/ 67 h 156"/>
                <a:gd name="T58" fmla="*/ 0 w 156"/>
                <a:gd name="T59" fmla="*/ 89 h 156"/>
                <a:gd name="T60" fmla="*/ 21 w 156"/>
                <a:gd name="T61" fmla="*/ 93 h 156"/>
                <a:gd name="T62" fmla="*/ 27 w 156"/>
                <a:gd name="T63" fmla="*/ 108 h 156"/>
                <a:gd name="T64" fmla="*/ 15 w 156"/>
                <a:gd name="T65" fmla="*/ 125 h 156"/>
                <a:gd name="T66" fmla="*/ 31 w 156"/>
                <a:gd name="T67" fmla="*/ 141 h 156"/>
                <a:gd name="T68" fmla="*/ 48 w 156"/>
                <a:gd name="T69" fmla="*/ 129 h 156"/>
                <a:gd name="T70" fmla="*/ 63 w 156"/>
                <a:gd name="T71" fmla="*/ 135 h 156"/>
                <a:gd name="T72" fmla="*/ 67 w 156"/>
                <a:gd name="T73" fmla="*/ 156 h 156"/>
                <a:gd name="T74" fmla="*/ 89 w 156"/>
                <a:gd name="T75" fmla="*/ 156 h 156"/>
                <a:gd name="T76" fmla="*/ 119 w 156"/>
                <a:gd name="T77" fmla="*/ 72 h 156"/>
                <a:gd name="T78" fmla="*/ 84 w 156"/>
                <a:gd name="T79" fmla="*/ 119 h 156"/>
                <a:gd name="T80" fmla="*/ 37 w 156"/>
                <a:gd name="T81" fmla="*/ 84 h 156"/>
                <a:gd name="T82" fmla="*/ 72 w 156"/>
                <a:gd name="T83" fmla="*/ 37 h 156"/>
                <a:gd name="T84" fmla="*/ 92 w 156"/>
                <a:gd name="T85" fmla="*/ 39 h 156"/>
                <a:gd name="T86" fmla="*/ 92 w 156"/>
                <a:gd name="T87" fmla="*/ 39 h 156"/>
                <a:gd name="T88" fmla="*/ 107 w 156"/>
                <a:gd name="T89" fmla="*/ 49 h 156"/>
                <a:gd name="T90" fmla="*/ 114 w 156"/>
                <a:gd name="T91" fmla="*/ 57 h 156"/>
                <a:gd name="T92" fmla="*/ 119 w 156"/>
                <a:gd name="T93" fmla="*/ 7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6" h="156">
                  <a:moveTo>
                    <a:pt x="89" y="156"/>
                  </a:moveTo>
                  <a:cubicBezTo>
                    <a:pt x="93" y="135"/>
                    <a:pt x="93" y="135"/>
                    <a:pt x="93" y="135"/>
                  </a:cubicBezTo>
                  <a:cubicBezTo>
                    <a:pt x="108" y="129"/>
                    <a:pt x="108" y="129"/>
                    <a:pt x="108" y="129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41" y="125"/>
                    <a:pt x="141" y="125"/>
                    <a:pt x="141" y="125"/>
                  </a:cubicBezTo>
                  <a:cubicBezTo>
                    <a:pt x="129" y="108"/>
                    <a:pt x="129" y="108"/>
                    <a:pt x="129" y="108"/>
                  </a:cubicBezTo>
                  <a:cubicBezTo>
                    <a:pt x="135" y="93"/>
                    <a:pt x="135" y="93"/>
                    <a:pt x="135" y="93"/>
                  </a:cubicBezTo>
                  <a:cubicBezTo>
                    <a:pt x="156" y="89"/>
                    <a:pt x="156" y="89"/>
                    <a:pt x="156" y="89"/>
                  </a:cubicBezTo>
                  <a:cubicBezTo>
                    <a:pt x="156" y="67"/>
                    <a:pt x="156" y="67"/>
                    <a:pt x="156" y="67"/>
                  </a:cubicBezTo>
                  <a:cubicBezTo>
                    <a:pt x="135" y="63"/>
                    <a:pt x="135" y="63"/>
                    <a:pt x="135" y="63"/>
                  </a:cubicBezTo>
                  <a:cubicBezTo>
                    <a:pt x="135" y="62"/>
                    <a:pt x="135" y="62"/>
                    <a:pt x="135" y="62"/>
                  </a:cubicBezTo>
                  <a:cubicBezTo>
                    <a:pt x="135" y="62"/>
                    <a:pt x="135" y="62"/>
                    <a:pt x="135" y="62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1" y="53"/>
                    <a:pt x="131" y="53"/>
                    <a:pt x="131" y="53"/>
                  </a:cubicBezTo>
                  <a:cubicBezTo>
                    <a:pt x="131" y="53"/>
                    <a:pt x="131" y="53"/>
                    <a:pt x="131" y="53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41" y="31"/>
                    <a:pt x="141" y="31"/>
                    <a:pt x="141" y="31"/>
                  </a:cubicBezTo>
                  <a:cubicBezTo>
                    <a:pt x="125" y="15"/>
                    <a:pt x="125" y="15"/>
                    <a:pt x="125" y="15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93" y="21"/>
                    <a:pt x="93" y="21"/>
                    <a:pt x="93" y="21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3" y="21"/>
                    <a:pt x="63" y="21"/>
                    <a:pt x="63" y="21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21" y="93"/>
                    <a:pt x="21" y="93"/>
                    <a:pt x="21" y="93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15" y="125"/>
                    <a:pt x="15" y="125"/>
                    <a:pt x="15" y="125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48" y="129"/>
                    <a:pt x="48" y="129"/>
                    <a:pt x="48" y="129"/>
                  </a:cubicBezTo>
                  <a:cubicBezTo>
                    <a:pt x="63" y="135"/>
                    <a:pt x="63" y="135"/>
                    <a:pt x="63" y="135"/>
                  </a:cubicBezTo>
                  <a:cubicBezTo>
                    <a:pt x="67" y="156"/>
                    <a:pt x="67" y="156"/>
                    <a:pt x="67" y="156"/>
                  </a:cubicBezTo>
                  <a:cubicBezTo>
                    <a:pt x="89" y="156"/>
                    <a:pt x="89" y="156"/>
                    <a:pt x="89" y="156"/>
                  </a:cubicBezTo>
                  <a:close/>
                  <a:moveTo>
                    <a:pt x="119" y="72"/>
                  </a:moveTo>
                  <a:cubicBezTo>
                    <a:pt x="122" y="95"/>
                    <a:pt x="106" y="116"/>
                    <a:pt x="84" y="119"/>
                  </a:cubicBezTo>
                  <a:cubicBezTo>
                    <a:pt x="61" y="122"/>
                    <a:pt x="40" y="106"/>
                    <a:pt x="37" y="84"/>
                  </a:cubicBezTo>
                  <a:cubicBezTo>
                    <a:pt x="34" y="61"/>
                    <a:pt x="50" y="40"/>
                    <a:pt x="72" y="37"/>
                  </a:cubicBezTo>
                  <a:cubicBezTo>
                    <a:pt x="79" y="36"/>
                    <a:pt x="86" y="37"/>
                    <a:pt x="92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8" y="41"/>
                    <a:pt x="103" y="44"/>
                    <a:pt x="107" y="49"/>
                  </a:cubicBezTo>
                  <a:cubicBezTo>
                    <a:pt x="110" y="51"/>
                    <a:pt x="112" y="54"/>
                    <a:pt x="114" y="57"/>
                  </a:cubicBezTo>
                  <a:cubicBezTo>
                    <a:pt x="117" y="62"/>
                    <a:pt x="119" y="67"/>
                    <a:pt x="119" y="7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+mn-cs"/>
                <a:sym typeface="FZHei-B01S" panose="02010601030101010101" pitchFamily="2" charset="-122"/>
              </a:endParaRPr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xmlns="" id="{0EEE0F73-C706-4136-A4BF-9663C3B8C7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77996" y="2720783"/>
              <a:ext cx="468313" cy="544512"/>
            </a:xfrm>
            <a:custGeom>
              <a:avLst/>
              <a:gdLst>
                <a:gd name="T0" fmla="*/ 25 w 50"/>
                <a:gd name="T1" fmla="*/ 0 h 58"/>
                <a:gd name="T2" fmla="*/ 39 w 50"/>
                <a:gd name="T3" fmla="*/ 14 h 58"/>
                <a:gd name="T4" fmla="*/ 25 w 50"/>
                <a:gd name="T5" fmla="*/ 28 h 58"/>
                <a:gd name="T6" fmla="*/ 11 w 50"/>
                <a:gd name="T7" fmla="*/ 14 h 58"/>
                <a:gd name="T8" fmla="*/ 25 w 50"/>
                <a:gd name="T9" fmla="*/ 0 h 58"/>
                <a:gd name="T10" fmla="*/ 10 w 50"/>
                <a:gd name="T11" fmla="*/ 31 h 58"/>
                <a:gd name="T12" fmla="*/ 16 w 50"/>
                <a:gd name="T13" fmla="*/ 31 h 58"/>
                <a:gd name="T14" fmla="*/ 22 w 50"/>
                <a:gd name="T15" fmla="*/ 40 h 58"/>
                <a:gd name="T16" fmla="*/ 28 w 50"/>
                <a:gd name="T17" fmla="*/ 40 h 58"/>
                <a:gd name="T18" fmla="*/ 34 w 50"/>
                <a:gd name="T19" fmla="*/ 31 h 58"/>
                <a:gd name="T20" fmla="*/ 40 w 50"/>
                <a:gd name="T21" fmla="*/ 31 h 58"/>
                <a:gd name="T22" fmla="*/ 50 w 50"/>
                <a:gd name="T23" fmla="*/ 41 h 58"/>
                <a:gd name="T24" fmla="*/ 50 w 50"/>
                <a:gd name="T25" fmla="*/ 58 h 58"/>
                <a:gd name="T26" fmla="*/ 0 w 50"/>
                <a:gd name="T27" fmla="*/ 58 h 58"/>
                <a:gd name="T28" fmla="*/ 0 w 50"/>
                <a:gd name="T29" fmla="*/ 41 h 58"/>
                <a:gd name="T30" fmla="*/ 10 w 50"/>
                <a:gd name="T31" fmla="*/ 3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0" h="58">
                  <a:moveTo>
                    <a:pt x="25" y="0"/>
                  </a:moveTo>
                  <a:cubicBezTo>
                    <a:pt x="33" y="0"/>
                    <a:pt x="39" y="6"/>
                    <a:pt x="39" y="14"/>
                  </a:cubicBezTo>
                  <a:cubicBezTo>
                    <a:pt x="39" y="21"/>
                    <a:pt x="33" y="28"/>
                    <a:pt x="25" y="28"/>
                  </a:cubicBezTo>
                  <a:cubicBezTo>
                    <a:pt x="17" y="28"/>
                    <a:pt x="11" y="21"/>
                    <a:pt x="11" y="14"/>
                  </a:cubicBezTo>
                  <a:cubicBezTo>
                    <a:pt x="11" y="6"/>
                    <a:pt x="17" y="0"/>
                    <a:pt x="25" y="0"/>
                  </a:cubicBezTo>
                  <a:close/>
                  <a:moveTo>
                    <a:pt x="10" y="31"/>
                  </a:moveTo>
                  <a:cubicBezTo>
                    <a:pt x="16" y="31"/>
                    <a:pt x="16" y="31"/>
                    <a:pt x="16" y="3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4" y="43"/>
                    <a:pt x="26" y="43"/>
                    <a:pt x="28" y="40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5" y="31"/>
                    <a:pt x="50" y="36"/>
                    <a:pt x="50" y="41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42" y="58"/>
                    <a:pt x="8" y="58"/>
                    <a:pt x="0" y="58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6"/>
                    <a:pt x="5" y="31"/>
                    <a:pt x="10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+mn-cs"/>
                <a:sym typeface="FZHei-B01S" panose="02010601030101010101" pitchFamily="2" charset="-122"/>
              </a:endParaRPr>
            </a:p>
          </p:txBody>
        </p:sp>
      </p:grpSp>
      <p:sp>
        <p:nvSpPr>
          <p:cNvPr id="21" name="任意多边形 20">
            <a:extLst>
              <a:ext uri="{FF2B5EF4-FFF2-40B4-BE49-F238E27FC236}">
                <a16:creationId xmlns:a16="http://schemas.microsoft.com/office/drawing/2014/main" xmlns="" id="{57BCE848-6EFD-464A-A772-6188A7EFF0DB}"/>
              </a:ext>
            </a:extLst>
          </p:cNvPr>
          <p:cNvSpPr/>
          <p:nvPr/>
        </p:nvSpPr>
        <p:spPr>
          <a:xfrm>
            <a:off x="6940335" y="2889167"/>
            <a:ext cx="3774847" cy="302509"/>
          </a:xfrm>
          <a:custGeom>
            <a:avLst/>
            <a:gdLst>
              <a:gd name="connsiteX0" fmla="*/ 0 w 3575098"/>
              <a:gd name="connsiteY0" fmla="*/ 0 h 226882"/>
              <a:gd name="connsiteX1" fmla="*/ 226882 w 3575098"/>
              <a:gd name="connsiteY1" fmla="*/ 226882 h 226882"/>
              <a:gd name="connsiteX2" fmla="*/ 3575098 w 3575098"/>
              <a:gd name="connsiteY2" fmla="*/ 226882 h 226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75098" h="226882">
                <a:moveTo>
                  <a:pt x="0" y="0"/>
                </a:moveTo>
                <a:lnTo>
                  <a:pt x="226882" y="226882"/>
                </a:lnTo>
                <a:lnTo>
                  <a:pt x="3575098" y="226882"/>
                </a:lnTo>
              </a:path>
            </a:pathLst>
          </a:cu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08" tIns="60952" rIns="121908" bIns="60952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ea"/>
              <a:cs typeface="+mn-cs"/>
              <a:sym typeface="FZHei-B01S" panose="02010601030101010101" pitchFamily="2" charset="-122"/>
            </a:endParaRPr>
          </a:p>
        </p:txBody>
      </p:sp>
      <p:sp>
        <p:nvSpPr>
          <p:cNvPr id="22" name="任意多边形 21">
            <a:extLst>
              <a:ext uri="{FF2B5EF4-FFF2-40B4-BE49-F238E27FC236}">
                <a16:creationId xmlns:a16="http://schemas.microsoft.com/office/drawing/2014/main" xmlns="" id="{B4031C30-418D-4A17-9A51-1ABC25B97EE7}"/>
              </a:ext>
            </a:extLst>
          </p:cNvPr>
          <p:cNvSpPr/>
          <p:nvPr/>
        </p:nvSpPr>
        <p:spPr>
          <a:xfrm>
            <a:off x="6940335" y="5787039"/>
            <a:ext cx="3774847" cy="302509"/>
          </a:xfrm>
          <a:custGeom>
            <a:avLst/>
            <a:gdLst>
              <a:gd name="connsiteX0" fmla="*/ 0 w 3575098"/>
              <a:gd name="connsiteY0" fmla="*/ 0 h 226882"/>
              <a:gd name="connsiteX1" fmla="*/ 226882 w 3575098"/>
              <a:gd name="connsiteY1" fmla="*/ 226882 h 226882"/>
              <a:gd name="connsiteX2" fmla="*/ 3575098 w 3575098"/>
              <a:gd name="connsiteY2" fmla="*/ 226882 h 226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75098" h="226882">
                <a:moveTo>
                  <a:pt x="0" y="0"/>
                </a:moveTo>
                <a:lnTo>
                  <a:pt x="226882" y="226882"/>
                </a:lnTo>
                <a:lnTo>
                  <a:pt x="3575098" y="226882"/>
                </a:lnTo>
              </a:path>
            </a:pathLst>
          </a:cu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08" tIns="60952" rIns="121908" bIns="60952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ea"/>
              <a:cs typeface="+mn-cs"/>
              <a:sym typeface="FZHei-B01S" panose="02010601030101010101" pitchFamily="2" charset="-122"/>
            </a:endParaRPr>
          </a:p>
        </p:txBody>
      </p:sp>
      <p:sp>
        <p:nvSpPr>
          <p:cNvPr id="23" name="任意多边形 22">
            <a:extLst>
              <a:ext uri="{FF2B5EF4-FFF2-40B4-BE49-F238E27FC236}">
                <a16:creationId xmlns:a16="http://schemas.microsoft.com/office/drawing/2014/main" xmlns="" id="{57696349-513A-4134-837F-71F928010AE9}"/>
              </a:ext>
            </a:extLst>
          </p:cNvPr>
          <p:cNvSpPr/>
          <p:nvPr/>
        </p:nvSpPr>
        <p:spPr>
          <a:xfrm flipH="1">
            <a:off x="970279" y="4295168"/>
            <a:ext cx="3838036" cy="340864"/>
          </a:xfrm>
          <a:custGeom>
            <a:avLst/>
            <a:gdLst>
              <a:gd name="connsiteX0" fmla="*/ 0 w 3575098"/>
              <a:gd name="connsiteY0" fmla="*/ 0 h 226882"/>
              <a:gd name="connsiteX1" fmla="*/ 226882 w 3575098"/>
              <a:gd name="connsiteY1" fmla="*/ 226882 h 226882"/>
              <a:gd name="connsiteX2" fmla="*/ 3575098 w 3575098"/>
              <a:gd name="connsiteY2" fmla="*/ 226882 h 226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75098" h="226882">
                <a:moveTo>
                  <a:pt x="0" y="0"/>
                </a:moveTo>
                <a:lnTo>
                  <a:pt x="226882" y="226882"/>
                </a:lnTo>
                <a:lnTo>
                  <a:pt x="3575098" y="226882"/>
                </a:lnTo>
              </a:path>
            </a:pathLst>
          </a:cu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08" tIns="60952" rIns="121908" bIns="60952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ea"/>
              <a:cs typeface="+mn-cs"/>
              <a:sym typeface="FZHei-B01S" panose="02010601030101010101" pitchFamily="2" charset="-122"/>
            </a:endParaRPr>
          </a:p>
        </p:txBody>
      </p:sp>
      <p:sp>
        <p:nvSpPr>
          <p:cNvPr id="25" name="TextBox 54">
            <a:extLst>
              <a:ext uri="{FF2B5EF4-FFF2-40B4-BE49-F238E27FC236}">
                <a16:creationId xmlns:a16="http://schemas.microsoft.com/office/drawing/2014/main" xmlns="" id="{86F684EB-4B29-494D-A6BA-62716105416D}"/>
              </a:ext>
            </a:extLst>
          </p:cNvPr>
          <p:cNvSpPr txBox="1"/>
          <p:nvPr/>
        </p:nvSpPr>
        <p:spPr>
          <a:xfrm>
            <a:off x="7774591" y="2539086"/>
            <a:ext cx="2706807" cy="430871"/>
          </a:xfrm>
          <a:prstGeom prst="rect">
            <a:avLst/>
          </a:prstGeom>
          <a:noFill/>
        </p:spPr>
        <p:txBody>
          <a:bodyPr wrap="none" lIns="121908" tIns="60952" rIns="121908" bIns="60952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000" b="1" dirty="0" smtClean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1</a:t>
            </a:r>
            <a:r>
              <a:rPr lang="zh-TW" altLang="en-US" sz="2000" b="1" dirty="0" smtClean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、問題定義太過寬泛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JhengHei" charset="-120"/>
              <a:ea typeface="Microsoft JhengHei" charset="-120"/>
              <a:cs typeface="Microsoft JhengHei" charset="-120"/>
              <a:sym typeface="FZHei-B01S" panose="0201060103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677116" y="5184457"/>
            <a:ext cx="29017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TW" sz="2000" b="1" dirty="0" smtClean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3</a:t>
            </a:r>
            <a:r>
              <a:rPr lang="zh-TW" altLang="en-US" sz="2000" b="1" dirty="0" smtClean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、實證結果存在漏洞，</a:t>
            </a:r>
            <a:endParaRPr lang="en-US" altLang="zh-TW" sz="2000" b="1" dirty="0" smtClean="0">
              <a:solidFill>
                <a:srgbClr val="002060"/>
              </a:solidFill>
              <a:latin typeface="Microsoft JhengHei" charset="-120"/>
              <a:ea typeface="Microsoft JhengHei" charset="-120"/>
              <a:cs typeface="Microsoft JhengHei" charset="-120"/>
              <a:sym typeface="FZHei-B01S" panose="02010601030101010101" pitchFamily="2" charset="-122"/>
            </a:endParaRPr>
          </a:p>
          <a:p>
            <a:pPr lvl="0">
              <a:defRPr/>
            </a:pPr>
            <a:r>
              <a:rPr lang="zh-TW" altLang="en-US" sz="2000" b="1" dirty="0" smtClean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不定性因素較為複雜</a:t>
            </a:r>
            <a:endParaRPr lang="zh-CN" altLang="en-US" sz="2000" b="1" dirty="0">
              <a:solidFill>
                <a:srgbClr val="002060"/>
              </a:solidFill>
              <a:latin typeface="Microsoft JhengHei" charset="-120"/>
              <a:ea typeface="Microsoft JhengHei" charset="-120"/>
              <a:cs typeface="Microsoft JhengHei" charset="-120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351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21" grpId="0" bldLvl="0" animBg="1"/>
      <p:bldP spid="22" grpId="0" bldLvl="0" animBg="1"/>
      <p:bldP spid="23" grpId="0" bldLvl="0" animBg="1"/>
      <p:bldP spid="25" grpId="0"/>
      <p:bldP spid="2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F6BD30CD-C85B-4E8E-BA87-9219DC7108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61083">
            <a:off x="2858484" y="-595985"/>
            <a:ext cx="6354104" cy="7981515"/>
          </a:xfrm>
          <a:prstGeom prst="rect">
            <a:avLst/>
          </a:prstGeom>
        </p:spPr>
      </p:pic>
      <p:sp>
        <p:nvSpPr>
          <p:cNvPr id="5" name="图文框 4">
            <a:extLst>
              <a:ext uri="{FF2B5EF4-FFF2-40B4-BE49-F238E27FC236}">
                <a16:creationId xmlns:a16="http://schemas.microsoft.com/office/drawing/2014/main" xmlns="" id="{C1E69EDA-1A91-47D4-902B-FDCFDE372E9E}"/>
              </a:ext>
            </a:extLst>
          </p:cNvPr>
          <p:cNvSpPr/>
          <p:nvPr/>
        </p:nvSpPr>
        <p:spPr>
          <a:xfrm>
            <a:off x="1738179" y="1399057"/>
            <a:ext cx="8487039" cy="3991429"/>
          </a:xfrm>
          <a:prstGeom prst="frame">
            <a:avLst>
              <a:gd name="adj1" fmla="val 2823"/>
            </a:avLst>
          </a:prstGeom>
          <a:solidFill>
            <a:schemeClr val="bg1"/>
          </a:solidFill>
          <a:ln>
            <a:noFill/>
          </a:ln>
          <a:effectLst>
            <a:outerShdw blurRad="114300" sx="102000" sy="1020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PA_文本框 4">
            <a:extLst>
              <a:ext uri="{FF2B5EF4-FFF2-40B4-BE49-F238E27FC236}">
                <a16:creationId xmlns:a16="http://schemas.microsoft.com/office/drawing/2014/main" xmlns="" id="{2AEAE6AB-0A93-4916-80A7-FE810796440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180115" y="2933106"/>
            <a:ext cx="80451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FZHei-B01S" panose="02010601030101010101" pitchFamily="2" charset="-122"/>
              </a:rPr>
              <a:t>THANK YOU</a:t>
            </a:r>
            <a:r>
              <a:rPr lang="zh-CN" altLang="en-US" sz="5400" b="1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FZHei-B01S" panose="02010601030101010101" pitchFamily="2" charset="-122"/>
              </a:rPr>
              <a:t>！</a:t>
            </a:r>
            <a:endParaRPr lang="zh-CN" altLang="en-US" sz="54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942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386E4078-B000-470C-8488-9AE4B883E6B0}"/>
              </a:ext>
            </a:extLst>
          </p:cNvPr>
          <p:cNvGrpSpPr/>
          <p:nvPr/>
        </p:nvGrpSpPr>
        <p:grpSpPr>
          <a:xfrm>
            <a:off x="734880" y="1174748"/>
            <a:ext cx="6165501" cy="4508500"/>
            <a:chOff x="734880" y="1174748"/>
            <a:chExt cx="6165501" cy="450850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xmlns="" id="{1CEB3D0B-3BB0-4048-AFBA-FAA004865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880" y="1174748"/>
              <a:ext cx="6165501" cy="4508500"/>
            </a:xfrm>
            <a:prstGeom prst="rect">
              <a:avLst/>
            </a:prstGeom>
          </p:spPr>
        </p:pic>
        <p:sp>
          <p:nvSpPr>
            <p:cNvPr id="4" name="图文框 3">
              <a:extLst>
                <a:ext uri="{FF2B5EF4-FFF2-40B4-BE49-F238E27FC236}">
                  <a16:creationId xmlns:a16="http://schemas.microsoft.com/office/drawing/2014/main" xmlns="" id="{B3D3FBCC-1DBC-4AD3-BD22-E2A849DA6970}"/>
                </a:ext>
              </a:extLst>
            </p:cNvPr>
            <p:cNvSpPr/>
            <p:nvPr/>
          </p:nvSpPr>
          <p:spPr>
            <a:xfrm>
              <a:off x="1473200" y="1727200"/>
              <a:ext cx="4622800" cy="3390900"/>
            </a:xfrm>
            <a:prstGeom prst="frame">
              <a:avLst>
                <a:gd name="adj1" fmla="val 2823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xmlns="" id="{DDD306D5-6972-42D8-AB45-FBC6F1006BAD}"/>
                </a:ext>
              </a:extLst>
            </p:cNvPr>
            <p:cNvSpPr txBox="1"/>
            <p:nvPr/>
          </p:nvSpPr>
          <p:spPr>
            <a:xfrm>
              <a:off x="2293987" y="1727200"/>
              <a:ext cx="3933293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0" b="1" dirty="0">
                  <a:solidFill>
                    <a:schemeClr val="bg1"/>
                  </a:solidFill>
                  <a:latin typeface="+mn-ea"/>
                  <a:sym typeface="FZHei-B01S" panose="02010601030101010101" pitchFamily="2" charset="-122"/>
                </a:rPr>
                <a:t>01</a:t>
              </a:r>
              <a:endParaRPr lang="zh-CN" altLang="en-US" sz="20000" b="1" dirty="0">
                <a:solidFill>
                  <a:schemeClr val="bg1"/>
                </a:solidFill>
                <a:latin typeface="+mn-ea"/>
                <a:sym typeface="FZHei-B01S" panose="02010601030101010101" pitchFamily="2" charset="-122"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24408D9D-9119-4C28-848A-A9EDF772D66F}"/>
              </a:ext>
            </a:extLst>
          </p:cNvPr>
          <p:cNvSpPr/>
          <p:nvPr/>
        </p:nvSpPr>
        <p:spPr>
          <a:xfrm>
            <a:off x="7387999" y="2805916"/>
            <a:ext cx="3637809" cy="9991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54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研究目的</a:t>
            </a:r>
            <a:endParaRPr kumimoji="0" lang="zh-CN" altLang="en-US" sz="54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JhengHei" charset="-120"/>
              <a:ea typeface="Microsoft JhengHei" charset="-120"/>
              <a:cs typeface="Microsoft JhengHei" charset="-120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99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1C6DB09-A408-4502-BFA6-90542E7F80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4691" y="-197918"/>
            <a:ext cx="3107777" cy="227255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98B13D0C-3D6D-4A7C-81C2-971C2DE1C3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95" y="4585449"/>
            <a:ext cx="3107777" cy="2272551"/>
          </a:xfrm>
          <a:prstGeom prst="rect">
            <a:avLst/>
          </a:prstGeom>
        </p:spPr>
      </p:pic>
      <p:sp>
        <p:nvSpPr>
          <p:cNvPr id="4" name="图文框 3">
            <a:extLst>
              <a:ext uri="{FF2B5EF4-FFF2-40B4-BE49-F238E27FC236}">
                <a16:creationId xmlns:a16="http://schemas.microsoft.com/office/drawing/2014/main" xmlns="" id="{439EF00C-294A-4DB2-9D2A-D6104D65FB8E}"/>
              </a:ext>
            </a:extLst>
          </p:cNvPr>
          <p:cNvSpPr/>
          <p:nvPr/>
        </p:nvSpPr>
        <p:spPr>
          <a:xfrm>
            <a:off x="239486" y="217715"/>
            <a:ext cx="11705772" cy="6444342"/>
          </a:xfrm>
          <a:prstGeom prst="frame">
            <a:avLst>
              <a:gd name="adj1" fmla="val 2823"/>
            </a:avLst>
          </a:prstGeom>
          <a:solidFill>
            <a:schemeClr val="bg1"/>
          </a:solidFill>
          <a:ln>
            <a:noFill/>
          </a:ln>
          <a:effectLst>
            <a:outerShdw blurRad="114300" sx="102000" sy="1020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334628C9-EB0D-4D06-AF24-5A038FFC63D7}"/>
              </a:ext>
            </a:extLst>
          </p:cNvPr>
          <p:cNvSpPr/>
          <p:nvPr/>
        </p:nvSpPr>
        <p:spPr>
          <a:xfrm>
            <a:off x="1886847" y="669683"/>
            <a:ext cx="2920831" cy="64511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sz="3200" b="1" kern="0" noProof="0" dirty="0" smtClean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研究目的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JhengHei" charset="-120"/>
              <a:ea typeface="Microsoft JhengHei" charset="-120"/>
              <a:cs typeface="Microsoft JhengHei" charset="-120"/>
              <a:sym typeface="FZHei-B01S" panose="02010601030101010101" pitchFamily="2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xmlns="" id="{2D31EAC6-5633-42BD-A780-E7BE0D0484C9}"/>
              </a:ext>
            </a:extLst>
          </p:cNvPr>
          <p:cNvSpPr/>
          <p:nvPr/>
        </p:nvSpPr>
        <p:spPr>
          <a:xfrm>
            <a:off x="1103086" y="669683"/>
            <a:ext cx="595509" cy="595509"/>
          </a:xfrm>
          <a:prstGeom prst="ellipse">
            <a:avLst/>
          </a:prstGeom>
          <a:solidFill>
            <a:srgbClr val="00A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+mn-ea"/>
              <a:sym typeface="FZHei-B01S" panose="02010601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B9EAD814-92A6-4346-BB5C-547799D7BDEA}"/>
              </a:ext>
            </a:extLst>
          </p:cNvPr>
          <p:cNvSpPr txBox="1"/>
          <p:nvPr/>
        </p:nvSpPr>
        <p:spPr>
          <a:xfrm>
            <a:off x="1134701" y="740182"/>
            <a:ext cx="569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+mn-ea"/>
                <a:sym typeface="FZHei-B01S" panose="02010601030101010101" pitchFamily="2" charset="-122"/>
              </a:rPr>
              <a:t>01</a:t>
            </a:r>
            <a:endParaRPr lang="zh-CN" altLang="en-US" sz="2400" b="1" dirty="0">
              <a:solidFill>
                <a:schemeClr val="bg1"/>
              </a:solidFill>
              <a:latin typeface="+mn-ea"/>
              <a:sym typeface="FZHei-B01S" panose="02010601030101010101" pitchFamily="2" charset="-122"/>
            </a:endParaRPr>
          </a:p>
        </p:txBody>
      </p:sp>
      <p:sp>
        <p:nvSpPr>
          <p:cNvPr id="10" name="箭头3">
            <a:extLst>
              <a:ext uri="{FF2B5EF4-FFF2-40B4-BE49-F238E27FC236}">
                <a16:creationId xmlns:a16="http://schemas.microsoft.com/office/drawing/2014/main" xmlns="" id="{1943ED53-7396-4E0F-9E79-09D459F104A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992873" y="4106055"/>
            <a:ext cx="1092052" cy="1521884"/>
          </a:xfrm>
          <a:custGeom>
            <a:avLst/>
            <a:gdLst/>
            <a:ahLst/>
            <a:cxnLst>
              <a:cxn ang="0">
                <a:pos x="118" y="1044"/>
              </a:cxn>
              <a:cxn ang="0">
                <a:pos x="128" y="340"/>
              </a:cxn>
              <a:cxn ang="0">
                <a:pos x="264" y="210"/>
              </a:cxn>
              <a:cxn ang="0">
                <a:pos x="720" y="202"/>
              </a:cxn>
              <a:cxn ang="0">
                <a:pos x="720" y="320"/>
              </a:cxn>
              <a:cxn ang="0">
                <a:pos x="933" y="153"/>
              </a:cxn>
              <a:cxn ang="0">
                <a:pos x="712" y="0"/>
              </a:cxn>
              <a:cxn ang="0">
                <a:pos x="714" y="92"/>
              </a:cxn>
              <a:cxn ang="0">
                <a:pos x="234" y="94"/>
              </a:cxn>
              <a:cxn ang="0">
                <a:pos x="0" y="298"/>
              </a:cxn>
              <a:cxn ang="0">
                <a:pos x="0" y="1058"/>
              </a:cxn>
              <a:cxn ang="0">
                <a:pos x="118" y="1044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rgbClr val="A6A6A6"/>
          </a:solidFill>
          <a:ln w="9525">
            <a:noFill/>
            <a:round/>
            <a:headEnd/>
            <a:tailEnd/>
          </a:ln>
        </p:spPr>
        <p:txBody>
          <a:bodyPr wrap="none" lIns="82815" tIns="41405" rIns="82815" bIns="41405" anchor="ctr"/>
          <a:lstStyle/>
          <a:p>
            <a:pPr defTabSz="1219012"/>
            <a:endParaRPr lang="zh-CN" altLang="en-US" sz="12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" name="箭头2">
            <a:extLst>
              <a:ext uri="{FF2B5EF4-FFF2-40B4-BE49-F238E27FC236}">
                <a16:creationId xmlns:a16="http://schemas.microsoft.com/office/drawing/2014/main" xmlns="" id="{4F9062E9-C6AA-4DA3-B98B-82E2DA4AAA08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2280680" y="3473259"/>
            <a:ext cx="325967" cy="1299457"/>
          </a:xfrm>
          <a:custGeom>
            <a:avLst/>
            <a:gdLst/>
            <a:ahLst/>
            <a:cxnLst>
              <a:cxn ang="0">
                <a:pos x="37" y="1"/>
              </a:cxn>
              <a:cxn ang="0">
                <a:pos x="45" y="472"/>
              </a:cxn>
              <a:cxn ang="0">
                <a:pos x="0" y="474"/>
              </a:cxn>
              <a:cxn ang="0">
                <a:pos x="72" y="604"/>
              </a:cxn>
              <a:cxn ang="0">
                <a:pos x="142" y="474"/>
              </a:cxn>
              <a:cxn ang="0">
                <a:pos x="100" y="474"/>
              </a:cxn>
              <a:cxn ang="0">
                <a:pos x="99" y="0"/>
              </a:cxn>
              <a:cxn ang="0">
                <a:pos x="37" y="1"/>
              </a:cxn>
            </a:cxnLst>
            <a:rect l="0" t="0" r="r" b="b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solidFill>
            <a:srgbClr val="A6A6A6"/>
          </a:solidFill>
          <a:ln w="9525">
            <a:noFill/>
            <a:round/>
            <a:headEnd/>
            <a:tailEnd/>
          </a:ln>
        </p:spPr>
        <p:txBody>
          <a:bodyPr wrap="none" lIns="82815" tIns="41405" rIns="82815" bIns="41405" anchor="ctr"/>
          <a:lstStyle/>
          <a:p>
            <a:pPr defTabSz="1219012"/>
            <a:endParaRPr lang="zh-CN" altLang="en-US" sz="12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" name="箭头1">
            <a:extLst>
              <a:ext uri="{FF2B5EF4-FFF2-40B4-BE49-F238E27FC236}">
                <a16:creationId xmlns:a16="http://schemas.microsoft.com/office/drawing/2014/main" xmlns="" id="{50E53181-F623-4C5A-865D-7E024BA12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6524" y="2444471"/>
            <a:ext cx="1092052" cy="1763183"/>
          </a:xfrm>
          <a:custGeom>
            <a:avLst/>
            <a:gdLst/>
            <a:ahLst/>
            <a:cxnLst>
              <a:cxn ang="0">
                <a:pos x="118" y="1044"/>
              </a:cxn>
              <a:cxn ang="0">
                <a:pos x="128" y="340"/>
              </a:cxn>
              <a:cxn ang="0">
                <a:pos x="264" y="210"/>
              </a:cxn>
              <a:cxn ang="0">
                <a:pos x="720" y="202"/>
              </a:cxn>
              <a:cxn ang="0">
                <a:pos x="720" y="320"/>
              </a:cxn>
              <a:cxn ang="0">
                <a:pos x="933" y="153"/>
              </a:cxn>
              <a:cxn ang="0">
                <a:pos x="712" y="0"/>
              </a:cxn>
              <a:cxn ang="0">
                <a:pos x="714" y="92"/>
              </a:cxn>
              <a:cxn ang="0">
                <a:pos x="234" y="94"/>
              </a:cxn>
              <a:cxn ang="0">
                <a:pos x="0" y="298"/>
              </a:cxn>
              <a:cxn ang="0">
                <a:pos x="0" y="1058"/>
              </a:cxn>
              <a:cxn ang="0">
                <a:pos x="118" y="1044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rgbClr val="A6A6A6"/>
          </a:solidFill>
          <a:ln w="9525">
            <a:noFill/>
            <a:round/>
            <a:headEnd/>
            <a:tailEnd/>
          </a:ln>
        </p:spPr>
        <p:txBody>
          <a:bodyPr wrap="none" lIns="82815" tIns="41405" rIns="82815" bIns="41405" anchor="ctr"/>
          <a:lstStyle/>
          <a:p>
            <a:pPr defTabSz="1219012"/>
            <a:endParaRPr lang="zh-CN" altLang="en-US" sz="12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3" name="文本1">
            <a:extLst>
              <a:ext uri="{FF2B5EF4-FFF2-40B4-BE49-F238E27FC236}">
                <a16:creationId xmlns:a16="http://schemas.microsoft.com/office/drawing/2014/main" xmlns="" id="{1E410EE7-1D14-4FD9-B702-456FF8EC2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8576" y="2057120"/>
            <a:ext cx="7286701" cy="1195917"/>
          </a:xfrm>
          <a:prstGeom prst="roundRect">
            <a:avLst>
              <a:gd name="adj" fmla="val 11505"/>
            </a:avLst>
          </a:prstGeom>
          <a:noFill/>
          <a:ln w="38100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lIns="82815" tIns="41405" rIns="82815" bIns="41405" anchor="ctr"/>
          <a:lstStyle/>
          <a:p>
            <a:pPr>
              <a:lnSpc>
                <a:spcPts val="2000"/>
              </a:lnSpc>
            </a:pPr>
            <a:r>
              <a:rPr lang="en-US" altLang="zh-CN" sz="2400" b="1" dirty="0" smtClean="0">
                <a:solidFill>
                  <a:srgbClr val="002060"/>
                </a:solidFill>
                <a:latin typeface="+mn-ea"/>
                <a:sym typeface="Arial" panose="020B0604020202020204" pitchFamily="34" charset="0"/>
              </a:rPr>
              <a:t>Q1: </a:t>
            </a:r>
            <a:r>
              <a:rPr lang="zh-TW" altLang="en-US" sz="2400" b="1" dirty="0" smtClean="0">
                <a:solidFill>
                  <a:srgbClr val="002060"/>
                </a:solidFill>
                <a:latin typeface="+mn-ea"/>
                <a:sym typeface="Arial" panose="020B0604020202020204" pitchFamily="34" charset="0"/>
              </a:rPr>
              <a:t> </a:t>
            </a:r>
            <a:r>
              <a:rPr lang="en-US" altLang="zh-CN" sz="2400" b="1" dirty="0" smtClean="0">
                <a:solidFill>
                  <a:srgbClr val="002060"/>
                </a:solidFill>
                <a:latin typeface="+mn-ea"/>
                <a:sym typeface="Arial" panose="020B0604020202020204" pitchFamily="34" charset="0"/>
              </a:rPr>
              <a:t>HTC</a:t>
            </a:r>
            <a:r>
              <a:rPr lang="zh-TW" altLang="en-US" sz="2400" b="1" dirty="0" smtClean="0">
                <a:solidFill>
                  <a:srgbClr val="002060"/>
                </a:solidFill>
                <a:latin typeface="+mn-ea"/>
                <a:sym typeface="Arial" panose="020B0604020202020204" pitchFamily="34" charset="0"/>
              </a:rPr>
              <a:t>失敗的歷程是什麼（對應股價）？</a:t>
            </a:r>
            <a:endParaRPr lang="en-US" altLang="zh-CN" sz="2400" b="1" dirty="0">
              <a:solidFill>
                <a:srgbClr val="002060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15" name="文本2">
            <a:extLst>
              <a:ext uri="{FF2B5EF4-FFF2-40B4-BE49-F238E27FC236}">
                <a16:creationId xmlns:a16="http://schemas.microsoft.com/office/drawing/2014/main" xmlns="" id="{21985C9A-9478-48AA-BD87-6C4D2AA578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1274" y="3509152"/>
            <a:ext cx="7274003" cy="1193800"/>
          </a:xfrm>
          <a:prstGeom prst="roundRect">
            <a:avLst>
              <a:gd name="adj" fmla="val 11505"/>
            </a:avLst>
          </a:prstGeom>
          <a:noFill/>
          <a:ln w="38100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lIns="82815" tIns="41405" rIns="82815" bIns="41405" anchor="ctr"/>
          <a:lstStyle/>
          <a:p>
            <a:pPr>
              <a:lnSpc>
                <a:spcPts val="2000"/>
              </a:lnSpc>
            </a:pPr>
            <a:r>
              <a:rPr lang="en-US" altLang="zh-CN" sz="2400" b="1" dirty="0" smtClean="0">
                <a:solidFill>
                  <a:srgbClr val="002060"/>
                </a:solidFill>
                <a:latin typeface="+mn-ea"/>
                <a:sym typeface="Arial" panose="020B0604020202020204" pitchFamily="34" charset="0"/>
              </a:rPr>
              <a:t>Q2:</a:t>
            </a:r>
            <a:r>
              <a:rPr lang="zh-TW" altLang="en-US" sz="2400" b="1" dirty="0" smtClean="0">
                <a:solidFill>
                  <a:srgbClr val="002060"/>
                </a:solidFill>
                <a:latin typeface="+mn-ea"/>
                <a:sym typeface="Arial" panose="020B0604020202020204" pitchFamily="34" charset="0"/>
              </a:rPr>
              <a:t>  </a:t>
            </a:r>
            <a:r>
              <a:rPr lang="en-US" altLang="zh-CN" sz="2400" b="1" dirty="0" smtClean="0">
                <a:solidFill>
                  <a:srgbClr val="002060"/>
                </a:solidFill>
                <a:latin typeface="+mn-ea"/>
                <a:sym typeface="Arial" panose="020B0604020202020204" pitchFamily="34" charset="0"/>
              </a:rPr>
              <a:t>HTC</a:t>
            </a:r>
            <a:r>
              <a:rPr lang="zh-TW" altLang="en-US" sz="2400" b="1" dirty="0" smtClean="0">
                <a:solidFill>
                  <a:srgbClr val="002060"/>
                </a:solidFill>
                <a:latin typeface="+mn-ea"/>
                <a:sym typeface="Arial" panose="020B0604020202020204" pitchFamily="34" charset="0"/>
              </a:rPr>
              <a:t>失敗的原因是什麼？</a:t>
            </a:r>
            <a:endParaRPr lang="en-US" altLang="zh-CN" sz="3200" b="1" dirty="0">
              <a:solidFill>
                <a:srgbClr val="002060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17" name="文本3">
            <a:extLst>
              <a:ext uri="{FF2B5EF4-FFF2-40B4-BE49-F238E27FC236}">
                <a16:creationId xmlns:a16="http://schemas.microsoft.com/office/drawing/2014/main" xmlns="" id="{25ABFAFE-2DB1-4BC0-A318-CB7032AA52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8576" y="4950604"/>
            <a:ext cx="7286701" cy="1181100"/>
          </a:xfrm>
          <a:prstGeom prst="roundRect">
            <a:avLst>
              <a:gd name="adj" fmla="val 11505"/>
            </a:avLst>
          </a:prstGeom>
          <a:noFill/>
          <a:ln w="38100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lIns="82815" tIns="41405" rIns="82815" bIns="41405" anchor="ctr"/>
          <a:lstStyle/>
          <a:p>
            <a:pPr>
              <a:lnSpc>
                <a:spcPts val="2000"/>
              </a:lnSpc>
            </a:pPr>
            <a:r>
              <a:rPr lang="en-US" altLang="zh-CN" sz="2400" b="1" dirty="0" smtClean="0">
                <a:solidFill>
                  <a:srgbClr val="002060"/>
                </a:solidFill>
                <a:latin typeface="+mn-ea"/>
                <a:sym typeface="Arial" panose="020B0604020202020204" pitchFamily="34" charset="0"/>
              </a:rPr>
              <a:t>Q3: </a:t>
            </a:r>
            <a:r>
              <a:rPr lang="zh-TW" altLang="en-US" sz="2400" b="1" dirty="0" smtClean="0">
                <a:solidFill>
                  <a:srgbClr val="002060"/>
                </a:solidFill>
                <a:latin typeface="+mn-ea"/>
                <a:sym typeface="Arial" panose="020B0604020202020204" pitchFamily="34" charset="0"/>
              </a:rPr>
              <a:t>使用</a:t>
            </a:r>
            <a:r>
              <a:rPr lang="en-US" altLang="zh-TW" sz="2400" b="1" dirty="0" smtClean="0">
                <a:solidFill>
                  <a:srgbClr val="002060"/>
                </a:solidFill>
                <a:latin typeface="+mn-ea"/>
                <a:sym typeface="Arial" panose="020B0604020202020204" pitchFamily="34" charset="0"/>
              </a:rPr>
              <a:t>PCA</a:t>
            </a:r>
            <a:r>
              <a:rPr lang="zh-TW" altLang="en-US" sz="2400" b="1" dirty="0" smtClean="0">
                <a:solidFill>
                  <a:srgbClr val="002060"/>
                </a:solidFill>
                <a:latin typeface="+mn-ea"/>
                <a:sym typeface="Arial" panose="020B0604020202020204" pitchFamily="34" charset="0"/>
              </a:rPr>
              <a:t>來實證特定新聞與「</a:t>
            </a:r>
            <a:r>
              <a:rPr lang="en-US" altLang="zh-TW" sz="2400" b="1" dirty="0" smtClean="0">
                <a:solidFill>
                  <a:srgbClr val="002060"/>
                </a:solidFill>
                <a:latin typeface="+mn-ea"/>
                <a:sym typeface="Arial" panose="020B0604020202020204" pitchFamily="34" charset="0"/>
              </a:rPr>
              <a:t>HTC</a:t>
            </a:r>
            <a:r>
              <a:rPr lang="zh-TW" altLang="en-US" sz="2400" b="1" dirty="0" smtClean="0">
                <a:solidFill>
                  <a:srgbClr val="002060"/>
                </a:solidFill>
                <a:latin typeface="+mn-ea"/>
                <a:sym typeface="Arial" panose="020B0604020202020204" pitchFamily="34" charset="0"/>
              </a:rPr>
              <a:t>衰敗」之間是</a:t>
            </a:r>
            <a:endParaRPr lang="en-US" altLang="zh-TW" sz="2400" b="1" dirty="0" smtClean="0">
              <a:solidFill>
                <a:srgbClr val="002060"/>
              </a:solidFill>
              <a:latin typeface="+mn-ea"/>
              <a:sym typeface="Arial" panose="020B0604020202020204" pitchFamily="34" charset="0"/>
            </a:endParaRPr>
          </a:p>
          <a:p>
            <a:pPr>
              <a:lnSpc>
                <a:spcPts val="2000"/>
              </a:lnSpc>
            </a:pPr>
            <a:endParaRPr lang="en-US" altLang="zh-TW" sz="2400" b="1" dirty="0">
              <a:solidFill>
                <a:srgbClr val="002060"/>
              </a:solidFill>
              <a:latin typeface="+mn-ea"/>
              <a:sym typeface="Arial" panose="020B0604020202020204" pitchFamily="34" charset="0"/>
            </a:endParaRPr>
          </a:p>
          <a:p>
            <a:pPr>
              <a:lnSpc>
                <a:spcPts val="2000"/>
              </a:lnSpc>
            </a:pPr>
            <a:r>
              <a:rPr lang="zh-TW" altLang="en-US" sz="2400" b="1" dirty="0" smtClean="0">
                <a:solidFill>
                  <a:srgbClr val="002060"/>
                </a:solidFill>
                <a:latin typeface="+mn-ea"/>
                <a:sym typeface="Arial" panose="020B0604020202020204" pitchFamily="34" charset="0"/>
              </a:rPr>
              <a:t>否具有關聯性，是否有股價同步性？</a:t>
            </a:r>
            <a:endParaRPr lang="en-US" altLang="zh-CN" sz="2400" b="1" dirty="0">
              <a:solidFill>
                <a:srgbClr val="002060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19" name="Oval 19">
            <a:extLst>
              <a:ext uri="{FF2B5EF4-FFF2-40B4-BE49-F238E27FC236}">
                <a16:creationId xmlns:a16="http://schemas.microsoft.com/office/drawing/2014/main" xmlns="" id="{9E20F1C9-4535-4A6F-8484-CC7393BE84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2033" y="3509152"/>
            <a:ext cx="1191523" cy="1193800"/>
          </a:xfrm>
          <a:prstGeom prst="ellipse">
            <a:avLst/>
          </a:prstGeom>
          <a:solidFill>
            <a:srgbClr val="00A1D2"/>
          </a:solidFill>
          <a:ln w="9525">
            <a:noFill/>
            <a:round/>
            <a:headEnd/>
            <a:tailEnd/>
          </a:ln>
        </p:spPr>
        <p:txBody>
          <a:bodyPr lIns="82815" tIns="41405" rIns="82815" bIns="41405" anchor="ctr"/>
          <a:lstStyle/>
          <a:p>
            <a:pPr algn="ctr" defTabSz="1219012">
              <a:lnSpc>
                <a:spcPct val="120000"/>
              </a:lnSpc>
            </a:pPr>
            <a:r>
              <a:rPr lang="en-US" altLang="zh-CN" sz="2532" b="1" dirty="0" smtClean="0">
                <a:solidFill>
                  <a:prstClr val="white"/>
                </a:solidFill>
                <a:latin typeface="Kaiti TC" charset="-120"/>
                <a:ea typeface="Kaiti TC" charset="-120"/>
                <a:cs typeface="Kaiti TC" charset="-120"/>
              </a:rPr>
              <a:t>T</a:t>
            </a:r>
            <a:r>
              <a:rPr lang="en-US" altLang="zh-TW" sz="2532" b="1" dirty="0" smtClean="0">
                <a:solidFill>
                  <a:prstClr val="white"/>
                </a:solidFill>
                <a:latin typeface="Kaiti TC" charset="-120"/>
                <a:ea typeface="Kaiti TC" charset="-120"/>
                <a:cs typeface="Kaiti TC" charset="-120"/>
              </a:rPr>
              <a:t>ask</a:t>
            </a:r>
            <a:endParaRPr lang="zh-CN" altLang="en-US" sz="2532" b="1" dirty="0">
              <a:solidFill>
                <a:prstClr val="white"/>
              </a:solidFill>
              <a:latin typeface="Kaiti TC" charset="-120"/>
              <a:ea typeface="Kaiti TC" charset="-120"/>
              <a:cs typeface="Kaiti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893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5" grpId="0" animBg="1"/>
      <p:bldP spid="17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386E4078-B000-470C-8488-9AE4B883E6B0}"/>
              </a:ext>
            </a:extLst>
          </p:cNvPr>
          <p:cNvGrpSpPr/>
          <p:nvPr/>
        </p:nvGrpSpPr>
        <p:grpSpPr>
          <a:xfrm>
            <a:off x="734880" y="1174748"/>
            <a:ext cx="6165501" cy="4508500"/>
            <a:chOff x="734880" y="1174748"/>
            <a:chExt cx="6165501" cy="450850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xmlns="" id="{1CEB3D0B-3BB0-4048-AFBA-FAA004865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880" y="1174748"/>
              <a:ext cx="6165501" cy="4508500"/>
            </a:xfrm>
            <a:prstGeom prst="rect">
              <a:avLst/>
            </a:prstGeom>
          </p:spPr>
        </p:pic>
        <p:sp>
          <p:nvSpPr>
            <p:cNvPr id="4" name="图文框 3">
              <a:extLst>
                <a:ext uri="{FF2B5EF4-FFF2-40B4-BE49-F238E27FC236}">
                  <a16:creationId xmlns:a16="http://schemas.microsoft.com/office/drawing/2014/main" xmlns="" id="{B3D3FBCC-1DBC-4AD3-BD22-E2A849DA6970}"/>
                </a:ext>
              </a:extLst>
            </p:cNvPr>
            <p:cNvSpPr/>
            <p:nvPr/>
          </p:nvSpPr>
          <p:spPr>
            <a:xfrm>
              <a:off x="1473200" y="1727200"/>
              <a:ext cx="4622800" cy="3390900"/>
            </a:xfrm>
            <a:prstGeom prst="frame">
              <a:avLst>
                <a:gd name="adj1" fmla="val 2823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xmlns="" id="{DDD306D5-6972-42D8-AB45-FBC6F1006BAD}"/>
                </a:ext>
              </a:extLst>
            </p:cNvPr>
            <p:cNvSpPr txBox="1"/>
            <p:nvPr/>
          </p:nvSpPr>
          <p:spPr>
            <a:xfrm>
              <a:off x="2293987" y="1727200"/>
              <a:ext cx="3933293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0" b="1" dirty="0">
                  <a:solidFill>
                    <a:schemeClr val="bg1"/>
                  </a:solidFill>
                  <a:latin typeface="+mn-ea"/>
                  <a:sym typeface="FZHei-B01S" panose="02010601030101010101" pitchFamily="2" charset="-122"/>
                </a:rPr>
                <a:t>02</a:t>
              </a:r>
              <a:endParaRPr lang="zh-CN" altLang="en-US" sz="20000" b="1" dirty="0">
                <a:solidFill>
                  <a:schemeClr val="bg1"/>
                </a:solidFill>
                <a:latin typeface="+mn-ea"/>
                <a:sym typeface="FZHei-B01S" panose="02010601030101010101" pitchFamily="2" charset="-122"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24408D9D-9119-4C28-848A-A9EDF772D66F}"/>
              </a:ext>
            </a:extLst>
          </p:cNvPr>
          <p:cNvSpPr/>
          <p:nvPr/>
        </p:nvSpPr>
        <p:spPr>
          <a:xfrm>
            <a:off x="7361495" y="2766159"/>
            <a:ext cx="3226992" cy="108952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lnSpc>
                <a:spcPct val="120000"/>
              </a:lnSpc>
              <a:defRPr/>
            </a:pPr>
            <a:r>
              <a:rPr lang="zh-TW" altLang="en-US" sz="5400" b="1" kern="0" dirty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研究方法</a:t>
            </a:r>
            <a:endParaRPr lang="zh-CN" altLang="en-US" sz="5400" b="1" kern="0" dirty="0">
              <a:solidFill>
                <a:srgbClr val="002060"/>
              </a:solidFill>
              <a:latin typeface="Microsoft JhengHei" charset="-120"/>
              <a:ea typeface="Microsoft JhengHei" charset="-120"/>
              <a:cs typeface="Microsoft JhengHei" charset="-120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15799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1C6DB09-A408-4502-BFA6-90542E7F80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4691" y="-197918"/>
            <a:ext cx="3107777" cy="227255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98B13D0C-3D6D-4A7C-81C2-971C2DE1C3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95" y="4585449"/>
            <a:ext cx="3107777" cy="2272551"/>
          </a:xfrm>
          <a:prstGeom prst="rect">
            <a:avLst/>
          </a:prstGeom>
        </p:spPr>
      </p:pic>
      <p:sp>
        <p:nvSpPr>
          <p:cNvPr id="4" name="图文框 3">
            <a:extLst>
              <a:ext uri="{FF2B5EF4-FFF2-40B4-BE49-F238E27FC236}">
                <a16:creationId xmlns:a16="http://schemas.microsoft.com/office/drawing/2014/main" xmlns="" id="{439EF00C-294A-4DB2-9D2A-D6104D65FB8E}"/>
              </a:ext>
            </a:extLst>
          </p:cNvPr>
          <p:cNvSpPr/>
          <p:nvPr/>
        </p:nvSpPr>
        <p:spPr>
          <a:xfrm>
            <a:off x="239486" y="217715"/>
            <a:ext cx="11705772" cy="6444342"/>
          </a:xfrm>
          <a:prstGeom prst="frame">
            <a:avLst>
              <a:gd name="adj1" fmla="val 2823"/>
            </a:avLst>
          </a:prstGeom>
          <a:solidFill>
            <a:schemeClr val="bg1"/>
          </a:solidFill>
          <a:ln>
            <a:noFill/>
          </a:ln>
          <a:effectLst>
            <a:outerShdw blurRad="114300" sx="102000" sy="1020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334628C9-EB0D-4D06-AF24-5A038FFC63D7}"/>
              </a:ext>
            </a:extLst>
          </p:cNvPr>
          <p:cNvSpPr/>
          <p:nvPr/>
        </p:nvSpPr>
        <p:spPr>
          <a:xfrm>
            <a:off x="1886846" y="669683"/>
            <a:ext cx="4562079" cy="68326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研究方法</a:t>
            </a:r>
            <a:r>
              <a:rPr kumimoji="0" lang="en-US" altLang="zh-TW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-</a:t>
            </a:r>
            <a:r>
              <a:rPr lang="zh-TW" altLang="en-US" sz="3200" b="1" kern="0" dirty="0" smtClean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事件資料</a:t>
            </a:r>
            <a:r>
              <a:rPr kumimoji="0" lang="zh-TW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探索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JhengHei" charset="-120"/>
              <a:ea typeface="Microsoft JhengHei" charset="-120"/>
              <a:cs typeface="Microsoft JhengHei" charset="-120"/>
              <a:sym typeface="FZHei-B01S" panose="02010601030101010101" pitchFamily="2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xmlns="" id="{2D31EAC6-5633-42BD-A780-E7BE0D0484C9}"/>
              </a:ext>
            </a:extLst>
          </p:cNvPr>
          <p:cNvSpPr/>
          <p:nvPr/>
        </p:nvSpPr>
        <p:spPr>
          <a:xfrm>
            <a:off x="1103086" y="669683"/>
            <a:ext cx="595509" cy="595509"/>
          </a:xfrm>
          <a:prstGeom prst="ellipse">
            <a:avLst/>
          </a:prstGeom>
          <a:solidFill>
            <a:srgbClr val="00A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+mn-ea"/>
              <a:sym typeface="FZHei-B01S" panose="02010601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B9EAD814-92A6-4346-BB5C-547799D7BDEA}"/>
              </a:ext>
            </a:extLst>
          </p:cNvPr>
          <p:cNvSpPr txBox="1"/>
          <p:nvPr/>
        </p:nvSpPr>
        <p:spPr>
          <a:xfrm>
            <a:off x="1134701" y="740182"/>
            <a:ext cx="569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+mn-ea"/>
                <a:sym typeface="FZHei-B01S" panose="02010601030101010101" pitchFamily="2" charset="-122"/>
              </a:rPr>
              <a:t>01</a:t>
            </a:r>
            <a:endParaRPr lang="zh-CN" altLang="en-US" sz="2400" b="1" dirty="0">
              <a:solidFill>
                <a:schemeClr val="bg1"/>
              </a:solidFill>
              <a:latin typeface="+mn-ea"/>
              <a:sym typeface="FZHei-B01S" panose="02010601030101010101" pitchFamily="2" charset="-122"/>
            </a:endParaRPr>
          </a:p>
        </p:txBody>
      </p:sp>
      <p:grpSp>
        <p:nvGrpSpPr>
          <p:cNvPr id="16" name="Group 1"/>
          <p:cNvGrpSpPr/>
          <p:nvPr/>
        </p:nvGrpSpPr>
        <p:grpSpPr>
          <a:xfrm>
            <a:off x="1439162" y="2750643"/>
            <a:ext cx="9144000" cy="1217840"/>
            <a:chOff x="0" y="3187371"/>
            <a:chExt cx="12192000" cy="1546463"/>
          </a:xfrm>
        </p:grpSpPr>
        <p:sp>
          <p:nvSpPr>
            <p:cNvPr id="18" name="Shape 1240"/>
            <p:cNvSpPr/>
            <p:nvPr/>
          </p:nvSpPr>
          <p:spPr>
            <a:xfrm>
              <a:off x="0" y="3187371"/>
              <a:ext cx="12192000" cy="154646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b="1">
                <a:solidFill>
                  <a:srgbClr val="FFC000"/>
                </a:solidFill>
                <a:latin typeface="+mn-ea"/>
              </a:endParaRPr>
            </a:p>
          </p:txBody>
        </p:sp>
        <p:sp>
          <p:nvSpPr>
            <p:cNvPr id="20" name="Shape 1241"/>
            <p:cNvSpPr/>
            <p:nvPr/>
          </p:nvSpPr>
          <p:spPr>
            <a:xfrm>
              <a:off x="370020" y="3902220"/>
              <a:ext cx="596165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b="1">
                <a:solidFill>
                  <a:srgbClr val="FFC000"/>
                </a:solidFill>
                <a:latin typeface="+mn-ea"/>
              </a:endParaRPr>
            </a:p>
          </p:txBody>
        </p:sp>
        <p:sp>
          <p:nvSpPr>
            <p:cNvPr id="21" name="Shape 1242"/>
            <p:cNvSpPr/>
            <p:nvPr/>
          </p:nvSpPr>
          <p:spPr>
            <a:xfrm>
              <a:off x="1562350" y="3902220"/>
              <a:ext cx="596166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b="1">
                <a:solidFill>
                  <a:srgbClr val="FFC000"/>
                </a:solidFill>
                <a:latin typeface="+mn-ea"/>
              </a:endParaRPr>
            </a:p>
          </p:txBody>
        </p:sp>
        <p:sp>
          <p:nvSpPr>
            <p:cNvPr id="22" name="Shape 1243"/>
            <p:cNvSpPr/>
            <p:nvPr/>
          </p:nvSpPr>
          <p:spPr>
            <a:xfrm>
              <a:off x="2754680" y="3902220"/>
              <a:ext cx="596165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b="1">
                <a:solidFill>
                  <a:srgbClr val="FFC000"/>
                </a:solidFill>
                <a:latin typeface="+mn-ea"/>
              </a:endParaRPr>
            </a:p>
          </p:txBody>
        </p:sp>
        <p:sp>
          <p:nvSpPr>
            <p:cNvPr id="23" name="Shape 1244"/>
            <p:cNvSpPr/>
            <p:nvPr/>
          </p:nvSpPr>
          <p:spPr>
            <a:xfrm>
              <a:off x="3947010" y="3902220"/>
              <a:ext cx="596165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b="1">
                <a:solidFill>
                  <a:srgbClr val="FFC000"/>
                </a:solidFill>
                <a:latin typeface="+mn-ea"/>
              </a:endParaRPr>
            </a:p>
          </p:txBody>
        </p:sp>
        <p:sp>
          <p:nvSpPr>
            <p:cNvPr id="24" name="Shape 1245"/>
            <p:cNvSpPr/>
            <p:nvPr/>
          </p:nvSpPr>
          <p:spPr>
            <a:xfrm>
              <a:off x="5139339" y="3902220"/>
              <a:ext cx="596165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b="1">
                <a:solidFill>
                  <a:srgbClr val="FFC000"/>
                </a:solidFill>
                <a:latin typeface="+mn-ea"/>
              </a:endParaRPr>
            </a:p>
          </p:txBody>
        </p:sp>
        <p:sp>
          <p:nvSpPr>
            <p:cNvPr id="25" name="Shape 1246"/>
            <p:cNvSpPr/>
            <p:nvPr/>
          </p:nvSpPr>
          <p:spPr>
            <a:xfrm>
              <a:off x="6331670" y="3902220"/>
              <a:ext cx="596166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b="1">
                <a:solidFill>
                  <a:srgbClr val="FFC000"/>
                </a:solidFill>
                <a:latin typeface="+mn-ea"/>
              </a:endParaRPr>
            </a:p>
          </p:txBody>
        </p:sp>
        <p:sp>
          <p:nvSpPr>
            <p:cNvPr id="26" name="Shape 1247"/>
            <p:cNvSpPr/>
            <p:nvPr/>
          </p:nvSpPr>
          <p:spPr>
            <a:xfrm>
              <a:off x="7524000" y="3902220"/>
              <a:ext cx="596166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b="1">
                <a:solidFill>
                  <a:srgbClr val="FFC000"/>
                </a:solidFill>
                <a:latin typeface="+mn-ea"/>
              </a:endParaRPr>
            </a:p>
          </p:txBody>
        </p:sp>
        <p:sp>
          <p:nvSpPr>
            <p:cNvPr id="27" name="Shape 1248"/>
            <p:cNvSpPr/>
            <p:nvPr/>
          </p:nvSpPr>
          <p:spPr>
            <a:xfrm>
              <a:off x="8716330" y="3902220"/>
              <a:ext cx="596166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b="1">
                <a:solidFill>
                  <a:srgbClr val="FFC000"/>
                </a:solidFill>
                <a:latin typeface="+mn-ea"/>
              </a:endParaRPr>
            </a:p>
          </p:txBody>
        </p:sp>
        <p:sp>
          <p:nvSpPr>
            <p:cNvPr id="28" name="Shape 1249"/>
            <p:cNvSpPr/>
            <p:nvPr/>
          </p:nvSpPr>
          <p:spPr>
            <a:xfrm>
              <a:off x="9908659" y="3902220"/>
              <a:ext cx="596165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b="1">
                <a:solidFill>
                  <a:srgbClr val="FFC000"/>
                </a:solidFill>
                <a:latin typeface="+mn-ea"/>
              </a:endParaRPr>
            </a:p>
          </p:txBody>
        </p:sp>
        <p:sp>
          <p:nvSpPr>
            <p:cNvPr id="29" name="Shape 1250"/>
            <p:cNvSpPr/>
            <p:nvPr/>
          </p:nvSpPr>
          <p:spPr>
            <a:xfrm>
              <a:off x="11100989" y="3902220"/>
              <a:ext cx="596166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b="1">
                <a:solidFill>
                  <a:srgbClr val="FFC000"/>
                </a:solidFill>
                <a:latin typeface="+mn-ea"/>
              </a:endParaRPr>
            </a:p>
          </p:txBody>
        </p:sp>
      </p:grpSp>
      <p:grpSp>
        <p:nvGrpSpPr>
          <p:cNvPr id="30" name="Group 1257"/>
          <p:cNvGrpSpPr/>
          <p:nvPr/>
        </p:nvGrpSpPr>
        <p:grpSpPr>
          <a:xfrm rot="10800000" flipH="1">
            <a:off x="1635039" y="3286705"/>
            <a:ext cx="1098204" cy="570178"/>
            <a:chOff x="0" y="0"/>
            <a:chExt cx="3154022" cy="1635267"/>
          </a:xfrm>
          <a:solidFill>
            <a:schemeClr val="accent1"/>
          </a:solidFill>
        </p:grpSpPr>
        <p:sp>
          <p:nvSpPr>
            <p:cNvPr id="31" name="Shape 1255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2" name="Shape 1256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+mj-ea"/>
                <a:ea typeface="+mj-ea"/>
              </a:endParaRPr>
            </a:p>
          </p:txBody>
        </p:sp>
      </p:grpSp>
      <p:grpSp>
        <p:nvGrpSpPr>
          <p:cNvPr id="33" name="Group 1262"/>
          <p:cNvGrpSpPr/>
          <p:nvPr/>
        </p:nvGrpSpPr>
        <p:grpSpPr>
          <a:xfrm>
            <a:off x="2639608" y="2824035"/>
            <a:ext cx="1098204" cy="570178"/>
            <a:chOff x="0" y="0"/>
            <a:chExt cx="3154022" cy="1635267"/>
          </a:xfrm>
          <a:solidFill>
            <a:schemeClr val="accent1"/>
          </a:solidFill>
        </p:grpSpPr>
        <p:sp>
          <p:nvSpPr>
            <p:cNvPr id="34" name="Shape 1260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5" name="Shape 1261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+mj-ea"/>
                <a:ea typeface="+mj-ea"/>
              </a:endParaRPr>
            </a:p>
          </p:txBody>
        </p:sp>
      </p:grpSp>
      <p:grpSp>
        <p:nvGrpSpPr>
          <p:cNvPr id="36" name="Group 1267"/>
          <p:cNvGrpSpPr/>
          <p:nvPr/>
        </p:nvGrpSpPr>
        <p:grpSpPr>
          <a:xfrm rot="10800000" flipH="1">
            <a:off x="3629550" y="3320603"/>
            <a:ext cx="1098204" cy="570178"/>
            <a:chOff x="0" y="0"/>
            <a:chExt cx="3154022" cy="1635267"/>
          </a:xfrm>
          <a:solidFill>
            <a:schemeClr val="accent1"/>
          </a:solidFill>
        </p:grpSpPr>
        <p:sp>
          <p:nvSpPr>
            <p:cNvPr id="37" name="Shape 1265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8" name="Shape 1266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+mj-ea"/>
                <a:ea typeface="+mj-ea"/>
              </a:endParaRPr>
            </a:p>
          </p:txBody>
        </p:sp>
      </p:grpSp>
      <p:grpSp>
        <p:nvGrpSpPr>
          <p:cNvPr id="39" name="Group 1272"/>
          <p:cNvGrpSpPr/>
          <p:nvPr/>
        </p:nvGrpSpPr>
        <p:grpSpPr>
          <a:xfrm>
            <a:off x="4859659" y="2838371"/>
            <a:ext cx="1098204" cy="570178"/>
            <a:chOff x="0" y="0"/>
            <a:chExt cx="3154022" cy="1635267"/>
          </a:xfrm>
          <a:solidFill>
            <a:schemeClr val="accent1"/>
          </a:solidFill>
        </p:grpSpPr>
        <p:sp>
          <p:nvSpPr>
            <p:cNvPr id="40" name="Shape 1270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1" name="Shape 1271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+mj-ea"/>
                <a:ea typeface="+mj-ea"/>
              </a:endParaRPr>
            </a:p>
          </p:txBody>
        </p:sp>
      </p:grpSp>
      <p:grpSp>
        <p:nvGrpSpPr>
          <p:cNvPr id="42" name="Group 1277"/>
          <p:cNvGrpSpPr/>
          <p:nvPr/>
        </p:nvGrpSpPr>
        <p:grpSpPr>
          <a:xfrm rot="10800000" flipH="1">
            <a:off x="6009352" y="3338791"/>
            <a:ext cx="1098204" cy="570178"/>
            <a:chOff x="0" y="0"/>
            <a:chExt cx="3154022" cy="1635267"/>
          </a:xfrm>
          <a:solidFill>
            <a:schemeClr val="accent1"/>
          </a:solidFill>
        </p:grpSpPr>
        <p:sp>
          <p:nvSpPr>
            <p:cNvPr id="43" name="Shape 1275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4" name="Shape 1276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+mj-ea"/>
                <a:ea typeface="+mj-ea"/>
              </a:endParaRPr>
            </a:p>
          </p:txBody>
        </p:sp>
      </p:grpSp>
      <p:grpSp>
        <p:nvGrpSpPr>
          <p:cNvPr id="45" name="Group 1282"/>
          <p:cNvGrpSpPr/>
          <p:nvPr/>
        </p:nvGrpSpPr>
        <p:grpSpPr>
          <a:xfrm>
            <a:off x="7213126" y="2829325"/>
            <a:ext cx="1098204" cy="570178"/>
            <a:chOff x="0" y="0"/>
            <a:chExt cx="3154022" cy="1635267"/>
          </a:xfrm>
          <a:solidFill>
            <a:schemeClr val="accent1"/>
          </a:solidFill>
        </p:grpSpPr>
        <p:sp>
          <p:nvSpPr>
            <p:cNvPr id="46" name="Shape 1280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7" name="Shape 1281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+mj-ea"/>
                <a:ea typeface="+mj-ea"/>
              </a:endParaRPr>
            </a:p>
          </p:txBody>
        </p:sp>
      </p:grpSp>
      <p:sp>
        <p:nvSpPr>
          <p:cNvPr id="48" name="Shape 1285"/>
          <p:cNvSpPr/>
          <p:nvPr/>
        </p:nvSpPr>
        <p:spPr>
          <a:xfrm>
            <a:off x="1834096" y="3967746"/>
            <a:ext cx="1084027" cy="30593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8785" tIns="38785" rIns="38785" bIns="38785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+mj-ea"/>
              <a:ea typeface="+mj-ea"/>
            </a:endParaRPr>
          </a:p>
        </p:txBody>
      </p:sp>
      <p:sp>
        <p:nvSpPr>
          <p:cNvPr id="49" name="Shape 1289"/>
          <p:cNvSpPr/>
          <p:nvPr/>
        </p:nvSpPr>
        <p:spPr>
          <a:xfrm>
            <a:off x="2764286" y="2716823"/>
            <a:ext cx="1084027" cy="30593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8785" tIns="38785" rIns="38785" bIns="38785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+mj-ea"/>
              <a:ea typeface="+mj-ea"/>
            </a:endParaRPr>
          </a:p>
        </p:txBody>
      </p:sp>
      <p:sp>
        <p:nvSpPr>
          <p:cNvPr id="50" name="Shape 1293"/>
          <p:cNvSpPr/>
          <p:nvPr/>
        </p:nvSpPr>
        <p:spPr>
          <a:xfrm>
            <a:off x="3718576" y="3962410"/>
            <a:ext cx="1084027" cy="30593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8785" tIns="38785" rIns="38785" bIns="38785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+mj-ea"/>
              <a:ea typeface="+mj-ea"/>
            </a:endParaRPr>
          </a:p>
        </p:txBody>
      </p:sp>
      <p:sp>
        <p:nvSpPr>
          <p:cNvPr id="51" name="Shape 1297"/>
          <p:cNvSpPr/>
          <p:nvPr/>
        </p:nvSpPr>
        <p:spPr>
          <a:xfrm>
            <a:off x="4976006" y="2726849"/>
            <a:ext cx="1084027" cy="30593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8785" tIns="38785" rIns="38785" bIns="38785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+mj-ea"/>
              <a:ea typeface="+mj-ea"/>
            </a:endParaRPr>
          </a:p>
        </p:txBody>
      </p:sp>
      <p:sp>
        <p:nvSpPr>
          <p:cNvPr id="52" name="Shape 1301"/>
          <p:cNvSpPr/>
          <p:nvPr/>
        </p:nvSpPr>
        <p:spPr>
          <a:xfrm>
            <a:off x="6142590" y="3979416"/>
            <a:ext cx="1084027" cy="30593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8785" tIns="38785" rIns="38785" bIns="38785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+mj-ea"/>
              <a:ea typeface="+mj-ea"/>
            </a:endParaRPr>
          </a:p>
        </p:txBody>
      </p:sp>
      <p:sp>
        <p:nvSpPr>
          <p:cNvPr id="53" name="Shape 1305"/>
          <p:cNvSpPr/>
          <p:nvPr/>
        </p:nvSpPr>
        <p:spPr>
          <a:xfrm>
            <a:off x="7213126" y="2724413"/>
            <a:ext cx="1084028" cy="30593"/>
          </a:xfrm>
          <a:prstGeom prst="rect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38785" tIns="38785" rIns="38785" bIns="38785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+mj-ea"/>
              <a:ea typeface="+mj-ea"/>
            </a:endParaRPr>
          </a:p>
        </p:txBody>
      </p:sp>
      <p:sp>
        <p:nvSpPr>
          <p:cNvPr id="54" name="Rectangle 72"/>
          <p:cNvSpPr/>
          <p:nvPr/>
        </p:nvSpPr>
        <p:spPr>
          <a:xfrm rot="20935423">
            <a:off x="1982633" y="3462748"/>
            <a:ext cx="667703" cy="208993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en-US" altLang="zh-CN" sz="9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1997</a:t>
            </a:r>
            <a:endParaRPr lang="en-US" sz="9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55" name="TextBox 40"/>
          <p:cNvSpPr txBox="1"/>
          <p:nvPr/>
        </p:nvSpPr>
        <p:spPr>
          <a:xfrm>
            <a:off x="2830813" y="2244034"/>
            <a:ext cx="181099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創立自有品牌ＨＴＣ並走向國際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56" name="TextBox 41"/>
          <p:cNvSpPr txBox="1"/>
          <p:nvPr/>
        </p:nvSpPr>
        <p:spPr>
          <a:xfrm>
            <a:off x="2768780" y="1944651"/>
            <a:ext cx="1810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b="1" dirty="0" smtClean="0">
                <a:solidFill>
                  <a:schemeClr val="accent1"/>
                </a:solidFill>
                <a:latin typeface="+mj-ea"/>
                <a:ea typeface="+mj-ea"/>
              </a:rPr>
              <a:t>2006</a:t>
            </a:r>
            <a:endParaRPr lang="en-GB" sz="16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7" name="Rectangle 137"/>
          <p:cNvSpPr/>
          <p:nvPr/>
        </p:nvSpPr>
        <p:spPr>
          <a:xfrm rot="594578">
            <a:off x="2972449" y="3006331"/>
            <a:ext cx="667703" cy="208993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en-US" sz="900" b="1" dirty="0" smtClean="0">
                <a:solidFill>
                  <a:schemeClr val="bg1"/>
                </a:solidFill>
                <a:latin typeface="+mj-ea"/>
                <a:ea typeface="+mj-ea"/>
              </a:rPr>
              <a:t>2006</a:t>
            </a:r>
            <a:endParaRPr 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8" name="Rectangle 142"/>
          <p:cNvSpPr/>
          <p:nvPr/>
        </p:nvSpPr>
        <p:spPr>
          <a:xfrm rot="20856684">
            <a:off x="3966439" y="3484655"/>
            <a:ext cx="667703" cy="208993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en-US" sz="9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2011</a:t>
            </a:r>
            <a:r>
              <a:rPr lang="zh-TW" altLang="en-US" sz="9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初</a:t>
            </a:r>
            <a:endParaRPr lang="en-US" sz="9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59" name="Rectangle 143"/>
          <p:cNvSpPr/>
          <p:nvPr/>
        </p:nvSpPr>
        <p:spPr>
          <a:xfrm rot="630609">
            <a:off x="5197206" y="3027037"/>
            <a:ext cx="667703" cy="208993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en-US" sz="9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2011</a:t>
            </a:r>
            <a:r>
              <a:rPr lang="zh-TW" altLang="en-US" sz="9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末</a:t>
            </a:r>
            <a:endParaRPr lang="en-US" sz="9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0" name="Rectangle 144"/>
          <p:cNvSpPr/>
          <p:nvPr/>
        </p:nvSpPr>
        <p:spPr>
          <a:xfrm rot="20816511">
            <a:off x="6352527" y="3511335"/>
            <a:ext cx="667703" cy="208993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en-US" sz="900" b="1" smtClean="0">
                <a:solidFill>
                  <a:schemeClr val="bg1"/>
                </a:solidFill>
                <a:latin typeface="+mj-ea"/>
                <a:ea typeface="+mj-ea"/>
              </a:rPr>
              <a:t>201</a:t>
            </a:r>
            <a:r>
              <a:rPr lang="en-US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61" name="Rectangle 145"/>
          <p:cNvSpPr/>
          <p:nvPr/>
        </p:nvSpPr>
        <p:spPr>
          <a:xfrm rot="847487">
            <a:off x="7552683" y="3014691"/>
            <a:ext cx="667703" cy="208993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en-US" sz="900" b="1" smtClean="0">
                <a:solidFill>
                  <a:schemeClr val="bg1"/>
                </a:solidFill>
                <a:latin typeface="+mj-ea"/>
                <a:ea typeface="+mj-ea"/>
              </a:rPr>
              <a:t>2015</a:t>
            </a:r>
            <a:endParaRPr 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2" name="TextBox 47"/>
          <p:cNvSpPr txBox="1"/>
          <p:nvPr/>
        </p:nvSpPr>
        <p:spPr>
          <a:xfrm>
            <a:off x="1869178" y="4461084"/>
            <a:ext cx="181099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以電子產品代工為主</a:t>
            </a:r>
            <a:endParaRPr lang="en-US" altLang="zh-TW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  <a:p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奠定了公司的基礎與資本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63" name="TextBox 48"/>
          <p:cNvSpPr txBox="1"/>
          <p:nvPr/>
        </p:nvSpPr>
        <p:spPr>
          <a:xfrm>
            <a:off x="1904454" y="4105616"/>
            <a:ext cx="1810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 smtClean="0">
                <a:solidFill>
                  <a:schemeClr val="accent1"/>
                </a:solidFill>
                <a:latin typeface="+mj-ea"/>
                <a:ea typeface="+mj-ea"/>
              </a:rPr>
              <a:t>1997</a:t>
            </a:r>
            <a:endParaRPr lang="en-GB" sz="16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64" name="TextBox 49"/>
          <p:cNvSpPr txBox="1"/>
          <p:nvPr/>
        </p:nvSpPr>
        <p:spPr>
          <a:xfrm>
            <a:off x="3869120" y="4461084"/>
            <a:ext cx="181099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股價歷史新高</a:t>
            </a:r>
            <a:endParaRPr lang="en-US" altLang="zh-TW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  <a:p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超越</a:t>
            </a:r>
            <a:r>
              <a:rPr lang="en-US" altLang="zh-TW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Nokia</a:t>
            </a:r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成就霸主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65" name="TextBox 50"/>
          <p:cNvSpPr txBox="1"/>
          <p:nvPr/>
        </p:nvSpPr>
        <p:spPr>
          <a:xfrm>
            <a:off x="3873475" y="4125643"/>
            <a:ext cx="1810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b="1" dirty="0" smtClean="0">
                <a:solidFill>
                  <a:schemeClr val="accent1"/>
                </a:solidFill>
                <a:latin typeface="+mj-ea"/>
                <a:ea typeface="+mj-ea"/>
              </a:rPr>
              <a:t>2011</a:t>
            </a:r>
            <a:r>
              <a:rPr lang="zh-TW" altLang="en-US" sz="1600" b="1" dirty="0" smtClean="0">
                <a:solidFill>
                  <a:schemeClr val="accent1"/>
                </a:solidFill>
                <a:latin typeface="+mj-ea"/>
                <a:ea typeface="+mj-ea"/>
              </a:rPr>
              <a:t>初</a:t>
            </a:r>
            <a:endParaRPr lang="en-GB" sz="16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66" name="TextBox 51"/>
          <p:cNvSpPr txBox="1"/>
          <p:nvPr/>
        </p:nvSpPr>
        <p:spPr>
          <a:xfrm>
            <a:off x="4893581" y="2228967"/>
            <a:ext cx="181099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蘋果控告</a:t>
            </a:r>
            <a:r>
              <a:rPr lang="en-US" altLang="zh-TW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HTC</a:t>
            </a:r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侵權重創蘋果股價</a:t>
            </a:r>
            <a:endParaRPr lang="en-US" altLang="zh-TW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  <a:p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影響美國市場銷售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67" name="TextBox 52"/>
          <p:cNvSpPr txBox="1"/>
          <p:nvPr/>
        </p:nvSpPr>
        <p:spPr>
          <a:xfrm>
            <a:off x="4824281" y="1942790"/>
            <a:ext cx="1810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b="1" dirty="0" smtClean="0">
                <a:solidFill>
                  <a:schemeClr val="accent1"/>
                </a:solidFill>
                <a:latin typeface="+mj-ea"/>
                <a:ea typeface="+mj-ea"/>
              </a:rPr>
              <a:t>2011</a:t>
            </a:r>
            <a:r>
              <a:rPr lang="zh-TW" altLang="en-US" sz="1600" b="1" dirty="0" smtClean="0">
                <a:solidFill>
                  <a:schemeClr val="accent1"/>
                </a:solidFill>
                <a:latin typeface="+mj-ea"/>
                <a:ea typeface="+mj-ea"/>
              </a:rPr>
              <a:t>末</a:t>
            </a:r>
            <a:endParaRPr lang="en-GB" sz="16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68" name="TextBox 53"/>
          <p:cNvSpPr txBox="1"/>
          <p:nvPr/>
        </p:nvSpPr>
        <p:spPr>
          <a:xfrm>
            <a:off x="6187915" y="4461082"/>
            <a:ext cx="181099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Nokia</a:t>
            </a:r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控告</a:t>
            </a:r>
            <a:r>
              <a:rPr lang="en-US" altLang="zh-TW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HTC</a:t>
            </a:r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侵權</a:t>
            </a:r>
            <a:endParaRPr lang="en-US" altLang="zh-TW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  <a:p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歐洲市場影響嚴重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69" name="TextBox 54"/>
          <p:cNvSpPr txBox="1"/>
          <p:nvPr/>
        </p:nvSpPr>
        <p:spPr>
          <a:xfrm>
            <a:off x="6195787" y="4156174"/>
            <a:ext cx="1810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 smtClean="0">
                <a:solidFill>
                  <a:schemeClr val="accent1"/>
                </a:solidFill>
                <a:latin typeface="+mj-ea"/>
                <a:ea typeface="+mj-ea"/>
              </a:rPr>
              <a:t>201</a:t>
            </a:r>
            <a:r>
              <a:rPr lang="en-US" sz="1600" b="1" dirty="0" smtClean="0">
                <a:solidFill>
                  <a:schemeClr val="accent1"/>
                </a:solidFill>
                <a:latin typeface="+mj-ea"/>
                <a:ea typeface="+mj-ea"/>
              </a:rPr>
              <a:t>2</a:t>
            </a:r>
            <a:endParaRPr lang="en-GB" sz="1600" b="1" dirty="0" smtClean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70" name="TextBox 55"/>
          <p:cNvSpPr txBox="1"/>
          <p:nvPr/>
        </p:nvSpPr>
        <p:spPr>
          <a:xfrm>
            <a:off x="7123820" y="2241050"/>
            <a:ext cx="181099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進軍大陸市場</a:t>
            </a:r>
            <a:endParaRPr lang="en-US" altLang="zh-TW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  <a:p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平價手機競爭時代來臨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71" name="TextBox 56"/>
          <p:cNvSpPr txBox="1"/>
          <p:nvPr/>
        </p:nvSpPr>
        <p:spPr>
          <a:xfrm>
            <a:off x="7130412" y="1955829"/>
            <a:ext cx="1810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 smtClean="0">
                <a:solidFill>
                  <a:schemeClr val="accent1"/>
                </a:solidFill>
                <a:latin typeface="+mj-ea"/>
                <a:ea typeface="+mj-ea"/>
              </a:rPr>
              <a:t>201</a:t>
            </a:r>
            <a:r>
              <a:rPr lang="en-US" sz="1600" b="1" dirty="0">
                <a:solidFill>
                  <a:schemeClr val="accent1"/>
                </a:solidFill>
                <a:latin typeface="+mj-ea"/>
                <a:ea typeface="+mj-ea"/>
              </a:rPr>
              <a:t>3</a:t>
            </a:r>
            <a:r>
              <a:rPr lang="en-GB" sz="1600" b="1" dirty="0" smtClean="0">
                <a:solidFill>
                  <a:schemeClr val="accent1"/>
                </a:solidFill>
                <a:latin typeface="+mj-ea"/>
                <a:ea typeface="+mj-ea"/>
              </a:rPr>
              <a:t>	</a:t>
            </a:r>
            <a:endParaRPr lang="en-GB" sz="16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72" name="Group 1277"/>
          <p:cNvGrpSpPr/>
          <p:nvPr/>
        </p:nvGrpSpPr>
        <p:grpSpPr>
          <a:xfrm rot="10800000" flipH="1">
            <a:off x="8152941" y="3362421"/>
            <a:ext cx="1098204" cy="570178"/>
            <a:chOff x="0" y="0"/>
            <a:chExt cx="3154022" cy="1635267"/>
          </a:xfrm>
          <a:solidFill>
            <a:schemeClr val="accent1"/>
          </a:solidFill>
        </p:grpSpPr>
        <p:sp>
          <p:nvSpPr>
            <p:cNvPr id="73" name="Shape 1275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74" name="Shape 1276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+mj-ea"/>
                <a:ea typeface="+mj-ea"/>
              </a:endParaRPr>
            </a:p>
          </p:txBody>
        </p:sp>
      </p:grpSp>
      <p:sp>
        <p:nvSpPr>
          <p:cNvPr id="75" name="Rectangle 144"/>
          <p:cNvSpPr/>
          <p:nvPr/>
        </p:nvSpPr>
        <p:spPr>
          <a:xfrm rot="20816511">
            <a:off x="8495595" y="3520205"/>
            <a:ext cx="667703" cy="208993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en-US" sz="900" b="1" dirty="0" smtClean="0">
                <a:solidFill>
                  <a:schemeClr val="bg1"/>
                </a:solidFill>
                <a:latin typeface="+mj-ea"/>
                <a:ea typeface="+mj-ea"/>
              </a:rPr>
              <a:t>2015</a:t>
            </a:r>
            <a:endParaRPr 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6" name="Shape 1301"/>
          <p:cNvSpPr/>
          <p:nvPr/>
        </p:nvSpPr>
        <p:spPr>
          <a:xfrm>
            <a:off x="8330347" y="3976980"/>
            <a:ext cx="1084027" cy="30593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8785" tIns="38785" rIns="38785" bIns="38785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+mj-ea"/>
              <a:ea typeface="+mj-ea"/>
            </a:endParaRPr>
          </a:p>
        </p:txBody>
      </p:sp>
      <p:sp>
        <p:nvSpPr>
          <p:cNvPr id="77" name="TextBox 54"/>
          <p:cNvSpPr txBox="1"/>
          <p:nvPr/>
        </p:nvSpPr>
        <p:spPr>
          <a:xfrm>
            <a:off x="8373680" y="4130603"/>
            <a:ext cx="1810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b="1" dirty="0" smtClean="0">
                <a:solidFill>
                  <a:schemeClr val="accent1"/>
                </a:solidFill>
                <a:latin typeface="+mj-ea"/>
                <a:ea typeface="+mj-ea"/>
              </a:rPr>
              <a:t>2015</a:t>
            </a:r>
            <a:endParaRPr lang="en-GB" sz="16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78" name="Group 1282"/>
          <p:cNvGrpSpPr/>
          <p:nvPr/>
        </p:nvGrpSpPr>
        <p:grpSpPr>
          <a:xfrm>
            <a:off x="9100641" y="2829325"/>
            <a:ext cx="1098204" cy="570178"/>
            <a:chOff x="0" y="0"/>
            <a:chExt cx="3154022" cy="1635267"/>
          </a:xfrm>
          <a:solidFill>
            <a:schemeClr val="accent1"/>
          </a:solidFill>
        </p:grpSpPr>
        <p:sp>
          <p:nvSpPr>
            <p:cNvPr id="79" name="Shape 1280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80" name="Shape 1281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+mj-ea"/>
                <a:ea typeface="+mj-ea"/>
              </a:endParaRPr>
            </a:p>
          </p:txBody>
        </p:sp>
      </p:grpSp>
      <p:sp>
        <p:nvSpPr>
          <p:cNvPr id="81" name="Shape 1305"/>
          <p:cNvSpPr/>
          <p:nvPr/>
        </p:nvSpPr>
        <p:spPr>
          <a:xfrm>
            <a:off x="9100641" y="2724413"/>
            <a:ext cx="1084028" cy="30593"/>
          </a:xfrm>
          <a:prstGeom prst="rect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38785" tIns="38785" rIns="38785" bIns="38785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+mj-ea"/>
              <a:ea typeface="+mj-ea"/>
            </a:endParaRPr>
          </a:p>
        </p:txBody>
      </p:sp>
      <p:sp>
        <p:nvSpPr>
          <p:cNvPr id="82" name="Rectangle 145"/>
          <p:cNvSpPr/>
          <p:nvPr/>
        </p:nvSpPr>
        <p:spPr>
          <a:xfrm rot="847487">
            <a:off x="9481134" y="3025681"/>
            <a:ext cx="667703" cy="208993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+mj-ea"/>
                <a:ea typeface="+mj-ea"/>
              </a:rPr>
              <a:t>NOW</a:t>
            </a:r>
          </a:p>
        </p:txBody>
      </p:sp>
      <p:sp>
        <p:nvSpPr>
          <p:cNvPr id="83" name="TextBox 55"/>
          <p:cNvSpPr txBox="1"/>
          <p:nvPr/>
        </p:nvSpPr>
        <p:spPr>
          <a:xfrm>
            <a:off x="9034350" y="2241050"/>
            <a:ext cx="181099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宣告出售</a:t>
            </a:r>
            <a:endParaRPr lang="en-US" altLang="zh-TW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  <a:p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由ＧＯＯＧＬＥ收購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84" name="TextBox 56"/>
          <p:cNvSpPr txBox="1"/>
          <p:nvPr/>
        </p:nvSpPr>
        <p:spPr>
          <a:xfrm>
            <a:off x="9017927" y="1955829"/>
            <a:ext cx="1810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600" b="1" dirty="0" smtClean="0">
                <a:solidFill>
                  <a:schemeClr val="accent1"/>
                </a:solidFill>
                <a:latin typeface="+mj-ea"/>
                <a:ea typeface="+mj-ea"/>
              </a:rPr>
              <a:t>ＮＯＷ</a:t>
            </a:r>
            <a:r>
              <a:rPr lang="en-GB" sz="1600" b="1" dirty="0" smtClean="0">
                <a:solidFill>
                  <a:schemeClr val="accent1"/>
                </a:solidFill>
                <a:latin typeface="+mj-ea"/>
                <a:ea typeface="+mj-ea"/>
              </a:rPr>
              <a:t>	</a:t>
            </a:r>
            <a:endParaRPr lang="en-GB" sz="16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85" name="TextBox 53"/>
          <p:cNvSpPr txBox="1"/>
          <p:nvPr/>
        </p:nvSpPr>
        <p:spPr>
          <a:xfrm>
            <a:off x="8401039" y="4461083"/>
            <a:ext cx="181099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ＶＲ時帶來臨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9137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000"/>
                            </p:stCondLst>
                            <p:childTnLst>
                              <p:par>
                                <p:cTn id="8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0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0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0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95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34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2000"/>
                            </p:stCondLst>
                            <p:childTnLst>
                              <p:par>
                                <p:cTn id="1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5" grpId="0"/>
      <p:bldP spid="76" grpId="0" animBg="1"/>
      <p:bldP spid="77" grpId="0"/>
      <p:bldP spid="81" grpId="0" animBg="1"/>
      <p:bldP spid="82" grpId="0"/>
      <p:bldP spid="83" grpId="0"/>
      <p:bldP spid="84" grpId="0"/>
      <p:bldP spid="8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1C6DB09-A408-4502-BFA6-90542E7F80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4691" y="-197918"/>
            <a:ext cx="3107777" cy="227255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98B13D0C-3D6D-4A7C-81C2-971C2DE1C3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95" y="4585449"/>
            <a:ext cx="3107777" cy="2272551"/>
          </a:xfrm>
          <a:prstGeom prst="rect">
            <a:avLst/>
          </a:prstGeom>
        </p:spPr>
      </p:pic>
      <p:sp>
        <p:nvSpPr>
          <p:cNvPr id="4" name="图文框 3">
            <a:extLst>
              <a:ext uri="{FF2B5EF4-FFF2-40B4-BE49-F238E27FC236}">
                <a16:creationId xmlns:a16="http://schemas.microsoft.com/office/drawing/2014/main" xmlns="" id="{439EF00C-294A-4DB2-9D2A-D6104D65FB8E}"/>
              </a:ext>
            </a:extLst>
          </p:cNvPr>
          <p:cNvSpPr/>
          <p:nvPr/>
        </p:nvSpPr>
        <p:spPr>
          <a:xfrm>
            <a:off x="216336" y="217715"/>
            <a:ext cx="11705772" cy="6444342"/>
          </a:xfrm>
          <a:prstGeom prst="frame">
            <a:avLst>
              <a:gd name="adj1" fmla="val 2823"/>
            </a:avLst>
          </a:prstGeom>
          <a:solidFill>
            <a:schemeClr val="bg1"/>
          </a:solidFill>
          <a:ln>
            <a:noFill/>
          </a:ln>
          <a:effectLst>
            <a:outerShdw blurRad="114300" sx="102000" sy="1020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334628C9-EB0D-4D06-AF24-5A038FFC63D7}"/>
              </a:ext>
            </a:extLst>
          </p:cNvPr>
          <p:cNvSpPr/>
          <p:nvPr/>
        </p:nvSpPr>
        <p:spPr>
          <a:xfrm>
            <a:off x="1824572" y="527408"/>
            <a:ext cx="4562079" cy="68326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研究方法</a:t>
            </a:r>
            <a:r>
              <a:rPr kumimoji="0" lang="en-US" altLang="zh-TW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-</a:t>
            </a:r>
            <a:r>
              <a:rPr lang="zh-TW" altLang="en-US" sz="3200" b="1" kern="0" dirty="0" smtClean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事件資料</a:t>
            </a:r>
            <a:r>
              <a:rPr kumimoji="0" lang="zh-TW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探索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JhengHei" charset="-120"/>
              <a:ea typeface="Microsoft JhengHei" charset="-120"/>
              <a:cs typeface="Microsoft JhengHei" charset="-120"/>
              <a:sym typeface="FZHei-B01S" panose="02010601030101010101" pitchFamily="2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xmlns="" id="{2D31EAC6-5633-42BD-A780-E7BE0D0484C9}"/>
              </a:ext>
            </a:extLst>
          </p:cNvPr>
          <p:cNvSpPr/>
          <p:nvPr/>
        </p:nvSpPr>
        <p:spPr>
          <a:xfrm>
            <a:off x="1040812" y="527408"/>
            <a:ext cx="595509" cy="595509"/>
          </a:xfrm>
          <a:prstGeom prst="ellipse">
            <a:avLst/>
          </a:prstGeom>
          <a:solidFill>
            <a:srgbClr val="00A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+mn-ea"/>
              <a:sym typeface="FZHei-B01S" panose="02010601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B9EAD814-92A6-4346-BB5C-547799D7BDEA}"/>
              </a:ext>
            </a:extLst>
          </p:cNvPr>
          <p:cNvSpPr txBox="1"/>
          <p:nvPr/>
        </p:nvSpPr>
        <p:spPr>
          <a:xfrm>
            <a:off x="1072427" y="597907"/>
            <a:ext cx="569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+mn-ea"/>
                <a:sym typeface="FZHei-B01S" panose="02010601030101010101" pitchFamily="2" charset="-122"/>
              </a:rPr>
              <a:t>01</a:t>
            </a:r>
            <a:endParaRPr lang="zh-CN" altLang="en-US" sz="2400" b="1" dirty="0">
              <a:solidFill>
                <a:schemeClr val="bg1"/>
              </a:solidFill>
              <a:latin typeface="+mn-ea"/>
              <a:sym typeface="FZHei-B01S" panose="02010601030101010101" pitchFamily="2" charset="-122"/>
            </a:endParaRPr>
          </a:p>
        </p:txBody>
      </p:sp>
      <p:pic>
        <p:nvPicPr>
          <p:cNvPr id="86" name="圖片 8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903" y="1193416"/>
            <a:ext cx="4471052" cy="2343448"/>
          </a:xfrm>
          <a:prstGeom prst="rect">
            <a:avLst/>
          </a:prstGeom>
        </p:spPr>
      </p:pic>
      <p:pic>
        <p:nvPicPr>
          <p:cNvPr id="95" name="圖片 9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94" y="3685949"/>
            <a:ext cx="4819968" cy="2802515"/>
          </a:xfrm>
          <a:prstGeom prst="rect">
            <a:avLst/>
          </a:prstGeom>
        </p:spPr>
      </p:pic>
      <p:sp>
        <p:nvSpPr>
          <p:cNvPr id="105" name="TextBox 40"/>
          <p:cNvSpPr txBox="1"/>
          <p:nvPr/>
        </p:nvSpPr>
        <p:spPr>
          <a:xfrm>
            <a:off x="6627950" y="1594008"/>
            <a:ext cx="181099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創立自有品牌ＨＴＣ並走向國際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106" name="TextBox 41"/>
          <p:cNvSpPr txBox="1"/>
          <p:nvPr/>
        </p:nvSpPr>
        <p:spPr>
          <a:xfrm>
            <a:off x="6565917" y="1294625"/>
            <a:ext cx="1810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b="1" dirty="0" smtClean="0">
                <a:solidFill>
                  <a:schemeClr val="accent1"/>
                </a:solidFill>
                <a:latin typeface="+mj-ea"/>
                <a:ea typeface="+mj-ea"/>
              </a:rPr>
              <a:t>2006</a:t>
            </a:r>
            <a:endParaRPr lang="en-GB" sz="16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07" name="TextBox 51"/>
          <p:cNvSpPr txBox="1"/>
          <p:nvPr/>
        </p:nvSpPr>
        <p:spPr>
          <a:xfrm>
            <a:off x="9131254" y="1580048"/>
            <a:ext cx="181099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蘋果控告</a:t>
            </a:r>
            <a:r>
              <a:rPr lang="en-US" altLang="zh-TW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HTC</a:t>
            </a:r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侵權重創蘋果股價</a:t>
            </a:r>
            <a:endParaRPr lang="en-US" altLang="zh-TW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  <a:p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影響美國市場銷售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108" name="TextBox 52"/>
          <p:cNvSpPr txBox="1"/>
          <p:nvPr/>
        </p:nvSpPr>
        <p:spPr>
          <a:xfrm>
            <a:off x="9061954" y="1293871"/>
            <a:ext cx="1810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b="1" dirty="0" smtClean="0">
                <a:solidFill>
                  <a:schemeClr val="accent1"/>
                </a:solidFill>
                <a:latin typeface="+mj-ea"/>
                <a:ea typeface="+mj-ea"/>
              </a:rPr>
              <a:t>2011</a:t>
            </a:r>
            <a:r>
              <a:rPr lang="zh-TW" altLang="en-US" sz="1600" b="1" dirty="0" smtClean="0">
                <a:solidFill>
                  <a:schemeClr val="accent1"/>
                </a:solidFill>
                <a:latin typeface="+mj-ea"/>
                <a:ea typeface="+mj-ea"/>
              </a:rPr>
              <a:t>末</a:t>
            </a:r>
            <a:endParaRPr lang="en-GB" sz="16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09" name="TextBox 55"/>
          <p:cNvSpPr txBox="1"/>
          <p:nvPr/>
        </p:nvSpPr>
        <p:spPr>
          <a:xfrm>
            <a:off x="6498404" y="5902191"/>
            <a:ext cx="181099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進軍大陸市場</a:t>
            </a:r>
            <a:endParaRPr lang="en-US" altLang="zh-TW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  <a:p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平價手機競爭時代來臨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110" name="TextBox 56"/>
          <p:cNvSpPr txBox="1"/>
          <p:nvPr/>
        </p:nvSpPr>
        <p:spPr>
          <a:xfrm>
            <a:off x="6504996" y="5616970"/>
            <a:ext cx="1810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smtClean="0">
                <a:solidFill>
                  <a:schemeClr val="accent1"/>
                </a:solidFill>
                <a:latin typeface="+mj-ea"/>
                <a:ea typeface="+mj-ea"/>
              </a:rPr>
              <a:t>201</a:t>
            </a:r>
            <a:r>
              <a:rPr lang="en-US" sz="1600" dirty="0">
                <a:solidFill>
                  <a:schemeClr val="accent1"/>
                </a:solidFill>
                <a:latin typeface="+mj-ea"/>
                <a:ea typeface="+mj-ea"/>
              </a:rPr>
              <a:t>3</a:t>
            </a:r>
            <a:r>
              <a:rPr lang="en-GB" sz="1600" b="1" dirty="0" smtClean="0">
                <a:solidFill>
                  <a:schemeClr val="accent1"/>
                </a:solidFill>
                <a:latin typeface="+mj-ea"/>
                <a:ea typeface="+mj-ea"/>
              </a:rPr>
              <a:t>	</a:t>
            </a:r>
            <a:endParaRPr lang="en-GB" sz="16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17" name="TextBox 49"/>
          <p:cNvSpPr txBox="1"/>
          <p:nvPr/>
        </p:nvSpPr>
        <p:spPr>
          <a:xfrm>
            <a:off x="6554803" y="2768709"/>
            <a:ext cx="181099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股價歷史新高</a:t>
            </a:r>
            <a:endParaRPr lang="en-US" altLang="zh-TW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  <a:p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超越</a:t>
            </a:r>
            <a:r>
              <a:rPr lang="en-US" altLang="zh-TW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Nokia</a:t>
            </a:r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成就霸主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118" name="TextBox 50"/>
          <p:cNvSpPr txBox="1"/>
          <p:nvPr/>
        </p:nvSpPr>
        <p:spPr>
          <a:xfrm>
            <a:off x="6554804" y="2453121"/>
            <a:ext cx="1810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b="1" dirty="0" smtClean="0">
                <a:solidFill>
                  <a:schemeClr val="accent1"/>
                </a:solidFill>
                <a:latin typeface="+mj-ea"/>
                <a:ea typeface="+mj-ea"/>
              </a:rPr>
              <a:t>2011</a:t>
            </a:r>
            <a:r>
              <a:rPr lang="zh-TW" altLang="en-US" sz="1600" b="1" dirty="0" smtClean="0">
                <a:solidFill>
                  <a:schemeClr val="accent1"/>
                </a:solidFill>
                <a:latin typeface="+mj-ea"/>
                <a:ea typeface="+mj-ea"/>
              </a:rPr>
              <a:t>初</a:t>
            </a:r>
            <a:endParaRPr lang="en-GB" sz="16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19" name="TextBox 53"/>
          <p:cNvSpPr txBox="1"/>
          <p:nvPr/>
        </p:nvSpPr>
        <p:spPr>
          <a:xfrm>
            <a:off x="6497124" y="4726641"/>
            <a:ext cx="181099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Nokia</a:t>
            </a:r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控告</a:t>
            </a:r>
            <a:r>
              <a:rPr lang="en-US" altLang="zh-TW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HTC</a:t>
            </a:r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侵權</a:t>
            </a:r>
            <a:endParaRPr lang="en-US" altLang="zh-TW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  <a:p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歐洲市場影響嚴重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120" name="TextBox 54"/>
          <p:cNvSpPr txBox="1"/>
          <p:nvPr/>
        </p:nvSpPr>
        <p:spPr>
          <a:xfrm>
            <a:off x="6504996" y="4421733"/>
            <a:ext cx="1810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smtClean="0">
                <a:solidFill>
                  <a:schemeClr val="accent1"/>
                </a:solidFill>
                <a:latin typeface="+mj-ea"/>
                <a:ea typeface="+mj-ea"/>
              </a:rPr>
              <a:t>201</a:t>
            </a:r>
            <a:r>
              <a:rPr lang="en-US" sz="1600" dirty="0" smtClean="0">
                <a:solidFill>
                  <a:schemeClr val="accent1"/>
                </a:solidFill>
                <a:latin typeface="+mj-ea"/>
                <a:ea typeface="+mj-ea"/>
              </a:rPr>
              <a:t>2</a:t>
            </a:r>
            <a:endParaRPr lang="en-GB" sz="1600" dirty="0" smtClean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22" name="TextBox 54"/>
          <p:cNvSpPr txBox="1"/>
          <p:nvPr/>
        </p:nvSpPr>
        <p:spPr>
          <a:xfrm>
            <a:off x="9103895" y="4422348"/>
            <a:ext cx="1810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b="1" dirty="0" smtClean="0">
                <a:solidFill>
                  <a:schemeClr val="accent1"/>
                </a:solidFill>
                <a:latin typeface="+mj-ea"/>
                <a:ea typeface="+mj-ea"/>
              </a:rPr>
              <a:t>2015</a:t>
            </a:r>
            <a:endParaRPr lang="en-GB" sz="16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23" name="TextBox 53"/>
          <p:cNvSpPr txBox="1"/>
          <p:nvPr/>
        </p:nvSpPr>
        <p:spPr>
          <a:xfrm>
            <a:off x="9131254" y="4752828"/>
            <a:ext cx="181099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ＶＲ時帶來臨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10" name="橢圓 9"/>
          <p:cNvSpPr/>
          <p:nvPr/>
        </p:nvSpPr>
        <p:spPr>
          <a:xfrm>
            <a:off x="1396903" y="4282633"/>
            <a:ext cx="361816" cy="302816"/>
          </a:xfrm>
          <a:prstGeom prst="ellipse">
            <a:avLst/>
          </a:prstGeom>
          <a:noFill/>
          <a:ln>
            <a:solidFill>
              <a:srgbClr val="EE39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4" name="橢圓 123"/>
          <p:cNvSpPr/>
          <p:nvPr/>
        </p:nvSpPr>
        <p:spPr>
          <a:xfrm>
            <a:off x="1636321" y="4849674"/>
            <a:ext cx="361816" cy="302816"/>
          </a:xfrm>
          <a:prstGeom prst="ellipse">
            <a:avLst/>
          </a:prstGeom>
          <a:noFill/>
          <a:ln>
            <a:solidFill>
              <a:srgbClr val="EE39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5" name="橢圓 124"/>
          <p:cNvSpPr/>
          <p:nvPr/>
        </p:nvSpPr>
        <p:spPr>
          <a:xfrm>
            <a:off x="1942325" y="5062984"/>
            <a:ext cx="361816" cy="302816"/>
          </a:xfrm>
          <a:prstGeom prst="ellipse">
            <a:avLst/>
          </a:prstGeom>
          <a:noFill/>
          <a:ln>
            <a:solidFill>
              <a:srgbClr val="EE39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6" name="橢圓 125"/>
          <p:cNvSpPr/>
          <p:nvPr/>
        </p:nvSpPr>
        <p:spPr>
          <a:xfrm>
            <a:off x="2760994" y="5471419"/>
            <a:ext cx="361816" cy="302816"/>
          </a:xfrm>
          <a:prstGeom prst="ellipse">
            <a:avLst/>
          </a:prstGeom>
          <a:noFill/>
          <a:ln>
            <a:solidFill>
              <a:srgbClr val="EE39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7" name="橢圓 126"/>
          <p:cNvSpPr/>
          <p:nvPr/>
        </p:nvSpPr>
        <p:spPr>
          <a:xfrm>
            <a:off x="4073140" y="5708427"/>
            <a:ext cx="361816" cy="302816"/>
          </a:xfrm>
          <a:prstGeom prst="ellipse">
            <a:avLst/>
          </a:prstGeom>
          <a:noFill/>
          <a:ln>
            <a:solidFill>
              <a:srgbClr val="EE39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8" name="橢圓 127"/>
          <p:cNvSpPr/>
          <p:nvPr/>
        </p:nvSpPr>
        <p:spPr>
          <a:xfrm>
            <a:off x="5185242" y="5721724"/>
            <a:ext cx="361816" cy="302816"/>
          </a:xfrm>
          <a:prstGeom prst="ellipse">
            <a:avLst/>
          </a:prstGeom>
          <a:noFill/>
          <a:ln>
            <a:solidFill>
              <a:srgbClr val="EE39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0" name="TextBox 55"/>
          <p:cNvSpPr txBox="1"/>
          <p:nvPr/>
        </p:nvSpPr>
        <p:spPr>
          <a:xfrm>
            <a:off x="9147677" y="5902191"/>
            <a:ext cx="181099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宣告出售</a:t>
            </a:r>
            <a:endParaRPr lang="en-US" altLang="zh-TW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  <a:p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由ＧＯＯＧＬＥ收購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131" name="TextBox 56"/>
          <p:cNvSpPr txBox="1"/>
          <p:nvPr/>
        </p:nvSpPr>
        <p:spPr>
          <a:xfrm>
            <a:off x="9131254" y="5616970"/>
            <a:ext cx="1810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600" b="1" dirty="0" smtClean="0">
                <a:solidFill>
                  <a:schemeClr val="accent1"/>
                </a:solidFill>
                <a:latin typeface="+mj-ea"/>
                <a:ea typeface="+mj-ea"/>
              </a:rPr>
              <a:t>ＮＯＷ</a:t>
            </a:r>
            <a:r>
              <a:rPr lang="en-GB" sz="1600" b="1" dirty="0" smtClean="0">
                <a:solidFill>
                  <a:schemeClr val="accent1"/>
                </a:solidFill>
                <a:latin typeface="+mj-ea"/>
                <a:ea typeface="+mj-ea"/>
              </a:rPr>
              <a:t>	</a:t>
            </a:r>
            <a:endParaRPr lang="en-GB" sz="16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719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6" grpId="0"/>
      <p:bldP spid="107" grpId="0"/>
      <p:bldP spid="108" grpId="0"/>
      <p:bldP spid="109" grpId="0"/>
      <p:bldP spid="110" grpId="0"/>
      <p:bldP spid="117" grpId="0"/>
      <p:bldP spid="118" grpId="0"/>
      <p:bldP spid="119" grpId="0"/>
      <p:bldP spid="120" grpId="0"/>
      <p:bldP spid="122" grpId="0"/>
      <p:bldP spid="123" grpId="0"/>
      <p:bldP spid="130" grpId="0"/>
      <p:bldP spid="1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1C6DB09-A408-4502-BFA6-90542E7F80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4691" y="-197918"/>
            <a:ext cx="3107777" cy="227255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98B13D0C-3D6D-4A7C-81C2-971C2DE1C3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95" y="4585449"/>
            <a:ext cx="3107777" cy="2272551"/>
          </a:xfrm>
          <a:prstGeom prst="rect">
            <a:avLst/>
          </a:prstGeom>
        </p:spPr>
      </p:pic>
      <p:sp>
        <p:nvSpPr>
          <p:cNvPr id="4" name="图文框 3">
            <a:extLst>
              <a:ext uri="{FF2B5EF4-FFF2-40B4-BE49-F238E27FC236}">
                <a16:creationId xmlns:a16="http://schemas.microsoft.com/office/drawing/2014/main" xmlns="" id="{439EF00C-294A-4DB2-9D2A-D6104D65FB8E}"/>
              </a:ext>
            </a:extLst>
          </p:cNvPr>
          <p:cNvSpPr/>
          <p:nvPr/>
        </p:nvSpPr>
        <p:spPr>
          <a:xfrm>
            <a:off x="216336" y="217715"/>
            <a:ext cx="11705772" cy="6444342"/>
          </a:xfrm>
          <a:prstGeom prst="frame">
            <a:avLst>
              <a:gd name="adj1" fmla="val 2823"/>
            </a:avLst>
          </a:prstGeom>
          <a:solidFill>
            <a:schemeClr val="bg1"/>
          </a:solidFill>
          <a:ln>
            <a:noFill/>
          </a:ln>
          <a:effectLst>
            <a:outerShdw blurRad="114300" sx="102000" sy="1020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334628C9-EB0D-4D06-AF24-5A038FFC63D7}"/>
              </a:ext>
            </a:extLst>
          </p:cNvPr>
          <p:cNvSpPr/>
          <p:nvPr/>
        </p:nvSpPr>
        <p:spPr>
          <a:xfrm>
            <a:off x="1824572" y="527408"/>
            <a:ext cx="4562079" cy="68326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研究方法</a:t>
            </a:r>
            <a:r>
              <a:rPr kumimoji="0" lang="en-US" altLang="zh-TW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-</a:t>
            </a:r>
            <a:r>
              <a:rPr lang="zh-TW" altLang="en-US" sz="3200" b="1" kern="0" dirty="0" smtClean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事件資料</a:t>
            </a:r>
            <a:r>
              <a:rPr kumimoji="0" lang="zh-TW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探索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JhengHei" charset="-120"/>
              <a:ea typeface="Microsoft JhengHei" charset="-120"/>
              <a:cs typeface="Microsoft JhengHei" charset="-120"/>
              <a:sym typeface="FZHei-B01S" panose="02010601030101010101" pitchFamily="2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xmlns="" id="{2D31EAC6-5633-42BD-A780-E7BE0D0484C9}"/>
              </a:ext>
            </a:extLst>
          </p:cNvPr>
          <p:cNvSpPr/>
          <p:nvPr/>
        </p:nvSpPr>
        <p:spPr>
          <a:xfrm>
            <a:off x="1040812" y="527408"/>
            <a:ext cx="595509" cy="595509"/>
          </a:xfrm>
          <a:prstGeom prst="ellipse">
            <a:avLst/>
          </a:prstGeom>
          <a:solidFill>
            <a:srgbClr val="00A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+mn-ea"/>
              <a:sym typeface="FZHei-B01S" panose="02010601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B9EAD814-92A6-4346-BB5C-547799D7BDEA}"/>
              </a:ext>
            </a:extLst>
          </p:cNvPr>
          <p:cNvSpPr txBox="1"/>
          <p:nvPr/>
        </p:nvSpPr>
        <p:spPr>
          <a:xfrm>
            <a:off x="1072427" y="597907"/>
            <a:ext cx="569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+mn-ea"/>
                <a:sym typeface="FZHei-B01S" panose="02010601030101010101" pitchFamily="2" charset="-122"/>
              </a:rPr>
              <a:t>01</a:t>
            </a:r>
            <a:endParaRPr lang="zh-CN" altLang="en-US" sz="2400" b="1" dirty="0">
              <a:solidFill>
                <a:schemeClr val="bg1"/>
              </a:solidFill>
              <a:latin typeface="+mn-ea"/>
              <a:sym typeface="FZHei-B01S" panose="02010601030101010101" pitchFamily="2" charset="-122"/>
            </a:endParaRPr>
          </a:p>
        </p:txBody>
      </p:sp>
      <p:sp>
        <p:nvSpPr>
          <p:cNvPr id="107" name="TextBox 51"/>
          <p:cNvSpPr txBox="1"/>
          <p:nvPr/>
        </p:nvSpPr>
        <p:spPr>
          <a:xfrm>
            <a:off x="3498653" y="5379577"/>
            <a:ext cx="181099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蘋果控告</a:t>
            </a:r>
            <a:r>
              <a:rPr lang="en-US" altLang="zh-TW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HTC</a:t>
            </a:r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侵權重創蘋果股價</a:t>
            </a:r>
            <a:endParaRPr lang="en-US" altLang="zh-TW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  <a:p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影響美國市場銷售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108" name="TextBox 52"/>
          <p:cNvSpPr txBox="1"/>
          <p:nvPr/>
        </p:nvSpPr>
        <p:spPr>
          <a:xfrm>
            <a:off x="3429353" y="5093400"/>
            <a:ext cx="1810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b="1" dirty="0" smtClean="0">
                <a:solidFill>
                  <a:schemeClr val="accent1"/>
                </a:solidFill>
                <a:latin typeface="+mj-ea"/>
                <a:ea typeface="+mj-ea"/>
              </a:rPr>
              <a:t>2011</a:t>
            </a:r>
            <a:r>
              <a:rPr lang="zh-TW" altLang="en-US" sz="1600" b="1" dirty="0" smtClean="0">
                <a:solidFill>
                  <a:schemeClr val="accent1"/>
                </a:solidFill>
                <a:latin typeface="+mj-ea"/>
                <a:ea typeface="+mj-ea"/>
              </a:rPr>
              <a:t>末</a:t>
            </a:r>
            <a:endParaRPr lang="en-GB" sz="16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17" name="TextBox 49"/>
          <p:cNvSpPr txBox="1"/>
          <p:nvPr/>
        </p:nvSpPr>
        <p:spPr>
          <a:xfrm>
            <a:off x="1744158" y="5408988"/>
            <a:ext cx="181099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股價歷史新高</a:t>
            </a:r>
            <a:endParaRPr lang="en-US" altLang="zh-TW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  <a:p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超越</a:t>
            </a:r>
            <a:r>
              <a:rPr lang="en-US" altLang="zh-TW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Nokia</a:t>
            </a:r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成就霸主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118" name="TextBox 50"/>
          <p:cNvSpPr txBox="1"/>
          <p:nvPr/>
        </p:nvSpPr>
        <p:spPr>
          <a:xfrm>
            <a:off x="1744159" y="5093400"/>
            <a:ext cx="1810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b="1" dirty="0" smtClean="0">
                <a:solidFill>
                  <a:schemeClr val="accent1"/>
                </a:solidFill>
                <a:latin typeface="+mj-ea"/>
                <a:ea typeface="+mj-ea"/>
              </a:rPr>
              <a:t>2011</a:t>
            </a:r>
            <a:r>
              <a:rPr lang="zh-TW" altLang="en-US" sz="1600" b="1" dirty="0" smtClean="0">
                <a:solidFill>
                  <a:schemeClr val="accent1"/>
                </a:solidFill>
                <a:latin typeface="+mj-ea"/>
                <a:ea typeface="+mj-ea"/>
              </a:rPr>
              <a:t>初</a:t>
            </a:r>
            <a:endParaRPr lang="en-GB" sz="16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19" name="TextBox 53"/>
          <p:cNvSpPr txBox="1"/>
          <p:nvPr/>
        </p:nvSpPr>
        <p:spPr>
          <a:xfrm>
            <a:off x="6732182" y="4542653"/>
            <a:ext cx="181099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Nokia</a:t>
            </a:r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控告</a:t>
            </a:r>
            <a:r>
              <a:rPr lang="en-US" altLang="zh-TW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HTC</a:t>
            </a:r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侵權</a:t>
            </a:r>
            <a:endParaRPr lang="en-US" altLang="zh-TW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  <a:p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歐洲市場影響嚴重，於</a:t>
            </a:r>
            <a:r>
              <a:rPr lang="en-US" altLang="zh-TW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2013</a:t>
            </a:r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完結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120" name="TextBox 54"/>
          <p:cNvSpPr txBox="1"/>
          <p:nvPr/>
        </p:nvSpPr>
        <p:spPr>
          <a:xfrm>
            <a:off x="6737429" y="4209802"/>
            <a:ext cx="1810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smtClean="0">
                <a:solidFill>
                  <a:schemeClr val="accent1"/>
                </a:solidFill>
                <a:latin typeface="+mj-ea"/>
                <a:ea typeface="+mj-ea"/>
              </a:rPr>
              <a:t>201</a:t>
            </a:r>
            <a:r>
              <a:rPr lang="en-US" sz="1600" dirty="0" smtClean="0">
                <a:solidFill>
                  <a:schemeClr val="accent1"/>
                </a:solidFill>
                <a:latin typeface="+mj-ea"/>
                <a:ea typeface="+mj-ea"/>
              </a:rPr>
              <a:t>2</a:t>
            </a:r>
            <a:endParaRPr lang="en-GB" sz="1600" dirty="0" smtClean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22" name="TextBox 54"/>
          <p:cNvSpPr txBox="1"/>
          <p:nvPr/>
        </p:nvSpPr>
        <p:spPr>
          <a:xfrm>
            <a:off x="9201696" y="4209802"/>
            <a:ext cx="1810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b="1" dirty="0" smtClean="0">
                <a:solidFill>
                  <a:schemeClr val="accent1"/>
                </a:solidFill>
                <a:latin typeface="+mj-ea"/>
                <a:ea typeface="+mj-ea"/>
              </a:rPr>
              <a:t>2015</a:t>
            </a:r>
            <a:endParaRPr lang="en-GB" sz="16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23" name="TextBox 53"/>
          <p:cNvSpPr txBox="1"/>
          <p:nvPr/>
        </p:nvSpPr>
        <p:spPr>
          <a:xfrm>
            <a:off x="9245478" y="4543825"/>
            <a:ext cx="181099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ＶＲ時帶來臨，於</a:t>
            </a:r>
            <a:r>
              <a:rPr lang="en-US" altLang="zh-TW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2014</a:t>
            </a:r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年投入研究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881" y="1225679"/>
            <a:ext cx="4385608" cy="370161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476881" y="3874816"/>
            <a:ext cx="4385608" cy="269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1476881" y="3364695"/>
            <a:ext cx="4385608" cy="269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75" y="1204488"/>
            <a:ext cx="4250609" cy="2835902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6583975" y="3076486"/>
            <a:ext cx="4250609" cy="4653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701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08" grpId="0"/>
      <p:bldP spid="117" grpId="0"/>
      <p:bldP spid="118" grpId="0"/>
      <p:bldP spid="119" grpId="0"/>
      <p:bldP spid="120" grpId="0"/>
      <p:bldP spid="122" grpId="0"/>
      <p:bldP spid="1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B1C6DB09-A408-4502-BFA6-90542E7F80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4691" y="-197918"/>
            <a:ext cx="3107777" cy="227255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98B13D0C-3D6D-4A7C-81C2-971C2DE1C3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95" y="4585449"/>
            <a:ext cx="3107777" cy="2272551"/>
          </a:xfrm>
          <a:prstGeom prst="rect">
            <a:avLst/>
          </a:prstGeom>
        </p:spPr>
      </p:pic>
      <p:sp>
        <p:nvSpPr>
          <p:cNvPr id="4" name="图文框 3">
            <a:extLst>
              <a:ext uri="{FF2B5EF4-FFF2-40B4-BE49-F238E27FC236}">
                <a16:creationId xmlns="" xmlns:a16="http://schemas.microsoft.com/office/drawing/2014/main" id="{439EF00C-294A-4DB2-9D2A-D6104D65FB8E}"/>
              </a:ext>
            </a:extLst>
          </p:cNvPr>
          <p:cNvSpPr/>
          <p:nvPr/>
        </p:nvSpPr>
        <p:spPr>
          <a:xfrm>
            <a:off x="216336" y="217715"/>
            <a:ext cx="11705772" cy="6444342"/>
          </a:xfrm>
          <a:prstGeom prst="frame">
            <a:avLst>
              <a:gd name="adj1" fmla="val 2823"/>
            </a:avLst>
          </a:prstGeom>
          <a:solidFill>
            <a:schemeClr val="bg1"/>
          </a:solidFill>
          <a:ln>
            <a:noFill/>
          </a:ln>
          <a:effectLst>
            <a:outerShdw blurRad="114300" sx="102000" sy="1020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334628C9-EB0D-4D06-AF24-5A038FFC63D7}"/>
              </a:ext>
            </a:extLst>
          </p:cNvPr>
          <p:cNvSpPr/>
          <p:nvPr/>
        </p:nvSpPr>
        <p:spPr>
          <a:xfrm>
            <a:off x="1824572" y="527408"/>
            <a:ext cx="4562079" cy="68326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研究方法</a:t>
            </a:r>
            <a:r>
              <a:rPr kumimoji="0" lang="en-US" altLang="zh-TW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-</a:t>
            </a:r>
            <a:r>
              <a:rPr lang="zh-TW" altLang="en-US" sz="3200" b="1" kern="0" dirty="0" smtClean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  <a:sym typeface="FZHei-B01S" panose="02010601030101010101" pitchFamily="2" charset="-122"/>
              </a:rPr>
              <a:t>研究設計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JhengHei" charset="-120"/>
              <a:ea typeface="Microsoft JhengHei" charset="-120"/>
              <a:cs typeface="Microsoft JhengHei" charset="-120"/>
              <a:sym typeface="FZHei-B01S" panose="02010601030101010101" pitchFamily="2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="" xmlns:a16="http://schemas.microsoft.com/office/drawing/2014/main" id="{2D31EAC6-5633-42BD-A780-E7BE0D0484C9}"/>
              </a:ext>
            </a:extLst>
          </p:cNvPr>
          <p:cNvSpPr/>
          <p:nvPr/>
        </p:nvSpPr>
        <p:spPr>
          <a:xfrm>
            <a:off x="1040812" y="527408"/>
            <a:ext cx="595509" cy="595509"/>
          </a:xfrm>
          <a:prstGeom prst="ellipse">
            <a:avLst/>
          </a:prstGeom>
          <a:solidFill>
            <a:srgbClr val="00A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+mn-ea"/>
              <a:sym typeface="FZHei-B01S" panose="02010601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B9EAD814-92A6-4346-BB5C-547799D7BDEA}"/>
              </a:ext>
            </a:extLst>
          </p:cNvPr>
          <p:cNvSpPr txBox="1"/>
          <p:nvPr/>
        </p:nvSpPr>
        <p:spPr>
          <a:xfrm>
            <a:off x="1072427" y="597907"/>
            <a:ext cx="569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+mn-ea"/>
                <a:sym typeface="FZHei-B01S" panose="02010601030101010101" pitchFamily="2" charset="-122"/>
              </a:rPr>
              <a:t>01</a:t>
            </a:r>
            <a:endParaRPr lang="zh-CN" altLang="en-US" sz="2400" b="1" dirty="0">
              <a:solidFill>
                <a:schemeClr val="bg1"/>
              </a:solidFill>
              <a:latin typeface="+mn-ea"/>
              <a:sym typeface="FZHei-B01S" panose="02010601030101010101" pitchFamily="2" charset="-122"/>
            </a:endParaRPr>
          </a:p>
        </p:txBody>
      </p:sp>
      <p:grpSp>
        <p:nvGrpSpPr>
          <p:cNvPr id="21" name="组合 8"/>
          <p:cNvGrpSpPr/>
          <p:nvPr/>
        </p:nvGrpSpPr>
        <p:grpSpPr>
          <a:xfrm>
            <a:off x="4106475" y="1626305"/>
            <a:ext cx="2280176" cy="1468510"/>
            <a:chOff x="3162325" y="1925354"/>
            <a:chExt cx="3238821" cy="1935163"/>
          </a:xfrm>
        </p:grpSpPr>
        <p:sp>
          <p:nvSpPr>
            <p:cNvPr id="22" name="KMA1D1FEAF"/>
            <p:cNvSpPr>
              <a:spLocks noChangeArrowheads="1"/>
            </p:cNvSpPr>
            <p:nvPr/>
          </p:nvSpPr>
          <p:spPr bwMode="ltGray">
            <a:xfrm>
              <a:off x="3162325" y="1925354"/>
              <a:ext cx="3238821" cy="1935163"/>
            </a:xfrm>
            <a:prstGeom prst="rightArrowCallout">
              <a:avLst>
                <a:gd name="adj1" fmla="val 23031"/>
                <a:gd name="adj2" fmla="val 25000"/>
                <a:gd name="adj3" fmla="val 12695"/>
                <a:gd name="adj4" fmla="val 84741"/>
              </a:avLst>
            </a:prstGeom>
            <a:solidFill>
              <a:schemeClr val="accent1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lIns="97200" tIns="97200" rIns="98082" bIns="97200"/>
            <a:lstStyle/>
            <a:p>
              <a:pPr>
                <a:buSzPct val="80000"/>
                <a:buFont typeface="Marlett" pitchFamily="2" charset="2"/>
                <a:buChar char="i"/>
                <a:defRPr/>
              </a:pPr>
              <a:endParaRPr lang="ko-KR" altLang="ko-KR" b="1">
                <a:solidFill>
                  <a:schemeClr val="bg1"/>
                </a:solidFill>
                <a:latin typeface="Arial" pitchFamily="34" charset="0"/>
                <a:ea typeface="굴림" pitchFamily="50" charset="-127"/>
                <a:cs typeface="Arial" pitchFamily="34" charset="0"/>
              </a:endParaRPr>
            </a:p>
          </p:txBody>
        </p:sp>
        <p:grpSp>
          <p:nvGrpSpPr>
            <p:cNvPr id="23" name="그룹 21"/>
            <p:cNvGrpSpPr/>
            <p:nvPr/>
          </p:nvGrpSpPr>
          <p:grpSpPr>
            <a:xfrm>
              <a:off x="3340208" y="2130720"/>
              <a:ext cx="2630110" cy="1651443"/>
              <a:chOff x="6603092" y="2048860"/>
              <a:chExt cx="2369605" cy="1651443"/>
            </a:xfrm>
          </p:grpSpPr>
          <p:sp>
            <p:nvSpPr>
              <p:cNvPr id="24" name="Text Box 5"/>
              <p:cNvSpPr txBox="1">
                <a:spLocks noChangeArrowheads="1"/>
              </p:cNvSpPr>
              <p:nvPr/>
            </p:nvSpPr>
            <p:spPr bwMode="auto">
              <a:xfrm>
                <a:off x="6603092" y="2970259"/>
                <a:ext cx="2314044" cy="7300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126002" indent="-126002">
                  <a:buFont typeface="Arial" pitchFamily="34" charset="0"/>
                  <a:buChar char="•"/>
                  <a:defRPr/>
                </a:pPr>
                <a:r>
                  <a:rPr lang="zh-TW" altLang="en-US" sz="1500" smtClean="0">
                    <a:solidFill>
                      <a:schemeClr val="bg1"/>
                    </a:solidFill>
                    <a:latin typeface="Arial" charset="0"/>
                    <a:cs typeface="Arial" charset="0"/>
                  </a:rPr>
                  <a:t>侵權訴訟影響銷售量</a:t>
                </a:r>
                <a:endParaRPr lang="en-US" altLang="ko-KR" sz="1500" dirty="0">
                  <a:solidFill>
                    <a:schemeClr val="bg1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25" name="Text Box 5"/>
              <p:cNvSpPr txBox="1">
                <a:spLocks noChangeArrowheads="1"/>
              </p:cNvSpPr>
              <p:nvPr/>
            </p:nvSpPr>
            <p:spPr bwMode="auto">
              <a:xfrm>
                <a:off x="6658653" y="2048860"/>
                <a:ext cx="2314044" cy="7300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126002" indent="-126002">
                  <a:defRPr/>
                </a:pPr>
                <a:r>
                  <a:rPr lang="zh-TW" altLang="en-US" sz="3000" b="1" dirty="0" smtClean="0">
                    <a:solidFill>
                      <a:schemeClr val="bg1"/>
                    </a:solidFill>
                    <a:latin typeface="Arial" charset="0"/>
                    <a:cs typeface="Arial" charset="0"/>
                  </a:rPr>
                  <a:t>失敗因素</a:t>
                </a:r>
                <a:endParaRPr lang="ko-KR" altLang="ko-KR" sz="3000" b="1" dirty="0">
                  <a:solidFill>
                    <a:schemeClr val="bg1"/>
                  </a:solidFill>
                  <a:latin typeface="Arial" charset="0"/>
                  <a:cs typeface="Arial" charset="0"/>
                </a:endParaRPr>
              </a:p>
            </p:txBody>
          </p:sp>
        </p:grpSp>
      </p:grpSp>
      <p:grpSp>
        <p:nvGrpSpPr>
          <p:cNvPr id="26" name="组合 13"/>
          <p:cNvGrpSpPr/>
          <p:nvPr/>
        </p:nvGrpSpPr>
        <p:grpSpPr>
          <a:xfrm>
            <a:off x="2019257" y="1627926"/>
            <a:ext cx="2280176" cy="1468510"/>
            <a:chOff x="251520" y="1925354"/>
            <a:chExt cx="3238821" cy="1935163"/>
          </a:xfrm>
        </p:grpSpPr>
        <p:sp>
          <p:nvSpPr>
            <p:cNvPr id="27" name="KMA1D1FEAF"/>
            <p:cNvSpPr>
              <a:spLocks noChangeArrowheads="1"/>
            </p:cNvSpPr>
            <p:nvPr/>
          </p:nvSpPr>
          <p:spPr bwMode="ltGray">
            <a:xfrm>
              <a:off x="251520" y="1925354"/>
              <a:ext cx="3238821" cy="1935163"/>
            </a:xfrm>
            <a:prstGeom prst="rightArrowCallout">
              <a:avLst>
                <a:gd name="adj1" fmla="val 23031"/>
                <a:gd name="adj2" fmla="val 25000"/>
                <a:gd name="adj3" fmla="val 12695"/>
                <a:gd name="adj4" fmla="val 84741"/>
              </a:avLst>
            </a:prstGeom>
            <a:solidFill>
              <a:schemeClr val="accent1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lIns="97200" tIns="97200" rIns="98082" bIns="97200"/>
            <a:lstStyle/>
            <a:p>
              <a:pPr>
                <a:buSzPct val="80000"/>
                <a:buFont typeface="Marlett" pitchFamily="2" charset="2"/>
                <a:buChar char="i"/>
                <a:defRPr/>
              </a:pPr>
              <a:endParaRPr lang="ko-KR" altLang="ko-KR" b="1">
                <a:solidFill>
                  <a:schemeClr val="bg1"/>
                </a:solidFill>
                <a:latin typeface="Arial" pitchFamily="34" charset="0"/>
                <a:ea typeface="굴림" pitchFamily="50" charset="-127"/>
                <a:cs typeface="Arial" pitchFamily="34" charset="0"/>
              </a:endParaRPr>
            </a:p>
          </p:txBody>
        </p:sp>
        <p:grpSp>
          <p:nvGrpSpPr>
            <p:cNvPr id="28" name="그룹 21"/>
            <p:cNvGrpSpPr/>
            <p:nvPr/>
          </p:nvGrpSpPr>
          <p:grpSpPr>
            <a:xfrm>
              <a:off x="369776" y="2132856"/>
              <a:ext cx="2707460" cy="1342985"/>
              <a:chOff x="6794460" y="2050996"/>
              <a:chExt cx="2439294" cy="1342985"/>
            </a:xfrm>
          </p:grpSpPr>
          <p:sp>
            <p:nvSpPr>
              <p:cNvPr id="29" name="Text Box 5"/>
              <p:cNvSpPr txBox="1">
                <a:spLocks noChangeArrowheads="1"/>
              </p:cNvSpPr>
              <p:nvPr/>
            </p:nvSpPr>
            <p:spPr bwMode="auto">
              <a:xfrm>
                <a:off x="6919710" y="2968123"/>
                <a:ext cx="2314044" cy="425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126002" indent="-126002">
                  <a:buFont typeface="Arial" pitchFamily="34" charset="0"/>
                  <a:buChar char="•"/>
                  <a:defRPr/>
                </a:pPr>
                <a:r>
                  <a:rPr lang="zh-TW" altLang="en-US" sz="1500" dirty="0" smtClean="0">
                    <a:solidFill>
                      <a:schemeClr val="bg1"/>
                    </a:solidFill>
                    <a:latin typeface="Arial" charset="0"/>
                    <a:cs typeface="Arial" charset="0"/>
                  </a:rPr>
                  <a:t>公司內部問題</a:t>
                </a:r>
                <a:endParaRPr lang="en-US" altLang="ko-KR" sz="1500" dirty="0">
                  <a:solidFill>
                    <a:schemeClr val="bg1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30" name="Text Box 5"/>
              <p:cNvSpPr txBox="1">
                <a:spLocks noChangeArrowheads="1"/>
              </p:cNvSpPr>
              <p:nvPr/>
            </p:nvSpPr>
            <p:spPr bwMode="auto">
              <a:xfrm>
                <a:off x="6794460" y="2050996"/>
                <a:ext cx="2314044" cy="7300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126002" indent="-126002">
                  <a:defRPr/>
                </a:pPr>
                <a:r>
                  <a:rPr lang="zh-TW" altLang="en-US" sz="3000" b="1" dirty="0" smtClean="0">
                    <a:solidFill>
                      <a:schemeClr val="bg1"/>
                    </a:solidFill>
                    <a:latin typeface="Arial" charset="0"/>
                    <a:cs typeface="Arial" charset="0"/>
                  </a:rPr>
                  <a:t>失敗因素</a:t>
                </a:r>
                <a:endParaRPr lang="ko-KR" altLang="ko-KR" sz="3000" b="1" dirty="0">
                  <a:solidFill>
                    <a:schemeClr val="bg1"/>
                  </a:solidFill>
                  <a:latin typeface="Arial" charset="0"/>
                  <a:cs typeface="Arial" charset="0"/>
                </a:endParaRPr>
              </a:p>
            </p:txBody>
          </p:sp>
        </p:grpSp>
      </p:grpSp>
      <p:sp>
        <p:nvSpPr>
          <p:cNvPr id="31" name="矩形 30"/>
          <p:cNvSpPr/>
          <p:nvPr/>
        </p:nvSpPr>
        <p:spPr>
          <a:xfrm>
            <a:off x="3995109" y="4820626"/>
            <a:ext cx="4176464" cy="1046290"/>
          </a:xfrm>
          <a:prstGeom prst="rect">
            <a:avLst/>
          </a:prstGeom>
          <a:solidFill>
            <a:schemeClr val="accent1">
              <a:alpha val="24000"/>
            </a:schemeClr>
          </a:solidFill>
          <a:ln w="12700" cmpd="sng">
            <a:solidFill>
              <a:schemeClr val="accent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/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GOOGLE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研究退處大陸市場影響</a:t>
            </a:r>
            <a:r>
              <a:rPr lang="zh-TW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2.</a:t>
            </a:r>
            <a:r>
              <a:rPr lang="zh-TW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電競產業經濟起飛</a:t>
            </a:r>
            <a:endParaRPr lang="en-US" altLang="zh-TW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/>
            <a:r>
              <a:rPr lang="en-US" altLang="zh-TW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</a:t>
            </a:r>
            <a:r>
              <a:rPr lang="zh-TW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中美貿易戰</a:t>
            </a:r>
            <a:r>
              <a: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zh-TW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4.</a:t>
            </a:r>
            <a:r>
              <a:rPr lang="zh-TW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兩岸經濟</a:t>
            </a:r>
            <a:r>
              <a: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zh-TW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5.</a:t>
            </a:r>
            <a:r>
              <a:rPr lang="zh-TW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勒索病毒</a:t>
            </a:r>
            <a:r>
              <a: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zh-TW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6.</a:t>
            </a:r>
            <a:r>
              <a:rPr lang="zh-TW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總統大選</a:t>
            </a:r>
            <a:endParaRPr lang="en-US" altLang="zh-TW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/>
            <a:r>
              <a:rPr lang="en-US" altLang="zh-TW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7.</a:t>
            </a:r>
            <a:r>
              <a:rPr lang="zh-TW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美光洩密</a:t>
            </a:r>
            <a:r>
              <a: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zh-TW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</a:t>
            </a:r>
            <a:r>
              <a:rPr lang="zh-TW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美股大跌</a:t>
            </a:r>
            <a:r>
              <a: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zh-TW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9.</a:t>
            </a:r>
            <a:r>
              <a:rPr lang="zh-TW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雷曼兄弟</a:t>
            </a:r>
            <a:r>
              <a: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zh-TW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10.</a:t>
            </a:r>
            <a:r>
              <a:rPr lang="zh-TW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電信詐騙</a:t>
            </a:r>
            <a:endParaRPr lang="en-US" altLang="zh-TW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/>
            <a:endParaRPr lang="en-US" altLang="zh-TW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/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184360" y="3615558"/>
            <a:ext cx="1797963" cy="953744"/>
          </a:xfrm>
          <a:prstGeom prst="rect">
            <a:avLst/>
          </a:prstGeom>
          <a:solidFill>
            <a:schemeClr val="accent1">
              <a:alpha val="24000"/>
            </a:schemeClr>
          </a:solidFill>
          <a:ln w="12700" cmpd="sng">
            <a:solidFill>
              <a:schemeClr val="accent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TW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同</a:t>
            </a:r>
            <a:r>
              <a:rPr lang="zh-TW" altLang="en-US" sz="14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維度辭詞頻矩陣之分析比較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34" name="组合 2"/>
          <p:cNvGrpSpPr/>
          <p:nvPr/>
        </p:nvGrpSpPr>
        <p:grpSpPr>
          <a:xfrm>
            <a:off x="8260365" y="1624684"/>
            <a:ext cx="1980462" cy="1468510"/>
            <a:chOff x="6084167" y="1925354"/>
            <a:chExt cx="2813101" cy="1935163"/>
          </a:xfrm>
        </p:grpSpPr>
        <p:sp>
          <p:nvSpPr>
            <p:cNvPr id="36" name="KMA1D1FEAF"/>
            <p:cNvSpPr>
              <a:spLocks noChangeArrowheads="1"/>
            </p:cNvSpPr>
            <p:nvPr/>
          </p:nvSpPr>
          <p:spPr bwMode="ltGray">
            <a:xfrm>
              <a:off x="6084167" y="1925354"/>
              <a:ext cx="2756794" cy="1935163"/>
            </a:xfrm>
            <a:prstGeom prst="rect">
              <a:avLst/>
            </a:prstGeom>
            <a:solidFill>
              <a:schemeClr val="accent1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lIns="97200" tIns="97200" rIns="98082" bIns="97200"/>
            <a:lstStyle/>
            <a:p>
              <a:pPr>
                <a:buSzPct val="80000"/>
                <a:buFont typeface="Marlett" pitchFamily="2" charset="2"/>
                <a:buChar char="i"/>
                <a:defRPr/>
              </a:pPr>
              <a:endParaRPr lang="ko-KR" altLang="ko-KR" b="1">
                <a:solidFill>
                  <a:schemeClr val="bg1"/>
                </a:solidFill>
                <a:latin typeface="Arial" pitchFamily="34" charset="0"/>
                <a:ea typeface="굴림" pitchFamily="50" charset="-127"/>
                <a:cs typeface="Arial" pitchFamily="34" charset="0"/>
              </a:endParaRPr>
            </a:p>
          </p:txBody>
        </p:sp>
        <p:grpSp>
          <p:nvGrpSpPr>
            <p:cNvPr id="37" name="그룹 21"/>
            <p:cNvGrpSpPr/>
            <p:nvPr/>
          </p:nvGrpSpPr>
          <p:grpSpPr>
            <a:xfrm>
              <a:off x="6178342" y="2132855"/>
              <a:ext cx="2718926" cy="1347258"/>
              <a:chOff x="6426901" y="2050995"/>
              <a:chExt cx="2449625" cy="1347258"/>
            </a:xfrm>
          </p:grpSpPr>
          <p:sp>
            <p:nvSpPr>
              <p:cNvPr id="38" name="Text Box 5"/>
              <p:cNvSpPr txBox="1">
                <a:spLocks noChangeArrowheads="1"/>
              </p:cNvSpPr>
              <p:nvPr/>
            </p:nvSpPr>
            <p:spPr bwMode="auto">
              <a:xfrm>
                <a:off x="6426901" y="2972395"/>
                <a:ext cx="2314044" cy="425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126002" indent="-126002">
                  <a:buFont typeface="Arial" pitchFamily="34" charset="0"/>
                  <a:buChar char="•"/>
                  <a:defRPr/>
                </a:pPr>
                <a:r>
                  <a:rPr lang="zh-TW" altLang="en-US" sz="1500" smtClean="0">
                    <a:solidFill>
                      <a:schemeClr val="bg1"/>
                    </a:solidFill>
                    <a:latin typeface="Arial" charset="0"/>
                    <a:cs typeface="Arial" charset="0"/>
                  </a:rPr>
                  <a:t>新市場開發失敗</a:t>
                </a:r>
                <a:endParaRPr lang="en-US" altLang="ko-KR" sz="1500" dirty="0">
                  <a:solidFill>
                    <a:schemeClr val="bg1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39" name="Text Box 5"/>
              <p:cNvSpPr txBox="1">
                <a:spLocks noChangeArrowheads="1"/>
              </p:cNvSpPr>
              <p:nvPr/>
            </p:nvSpPr>
            <p:spPr bwMode="auto">
              <a:xfrm>
                <a:off x="6562482" y="2050995"/>
                <a:ext cx="2314044" cy="7300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126002" indent="-126002">
                  <a:defRPr/>
                </a:pPr>
                <a:r>
                  <a:rPr lang="zh-TW" altLang="en-US" sz="3000" b="1" smtClean="0">
                    <a:solidFill>
                      <a:schemeClr val="bg1"/>
                    </a:solidFill>
                    <a:latin typeface="Arial" charset="0"/>
                    <a:cs typeface="Arial" charset="0"/>
                  </a:rPr>
                  <a:t>失敗因素</a:t>
                </a:r>
                <a:endParaRPr lang="ko-KR" altLang="ko-KR" sz="3000" b="1" dirty="0">
                  <a:solidFill>
                    <a:schemeClr val="bg1"/>
                  </a:solidFill>
                  <a:latin typeface="Arial" charset="0"/>
                  <a:cs typeface="Arial" charset="0"/>
                </a:endParaRPr>
              </a:p>
            </p:txBody>
          </p:sp>
        </p:grpSp>
      </p:grpSp>
      <p:grpSp>
        <p:nvGrpSpPr>
          <p:cNvPr id="40" name="组合 8"/>
          <p:cNvGrpSpPr/>
          <p:nvPr/>
        </p:nvGrpSpPr>
        <p:grpSpPr>
          <a:xfrm>
            <a:off x="6165155" y="1624684"/>
            <a:ext cx="2280176" cy="1468510"/>
            <a:chOff x="3162325" y="1925354"/>
            <a:chExt cx="3238821" cy="1935163"/>
          </a:xfrm>
        </p:grpSpPr>
        <p:sp>
          <p:nvSpPr>
            <p:cNvPr id="41" name="KMA1D1FEAF"/>
            <p:cNvSpPr>
              <a:spLocks noChangeArrowheads="1"/>
            </p:cNvSpPr>
            <p:nvPr/>
          </p:nvSpPr>
          <p:spPr bwMode="ltGray">
            <a:xfrm>
              <a:off x="3162325" y="1925354"/>
              <a:ext cx="3238821" cy="1935163"/>
            </a:xfrm>
            <a:prstGeom prst="rightArrowCallout">
              <a:avLst>
                <a:gd name="adj1" fmla="val 23031"/>
                <a:gd name="adj2" fmla="val 25000"/>
                <a:gd name="adj3" fmla="val 12695"/>
                <a:gd name="adj4" fmla="val 84741"/>
              </a:avLst>
            </a:prstGeom>
            <a:solidFill>
              <a:schemeClr val="accent1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lIns="97200" tIns="97200" rIns="98082" bIns="97200"/>
            <a:lstStyle/>
            <a:p>
              <a:pPr>
                <a:buSzPct val="80000"/>
                <a:buFont typeface="Marlett" pitchFamily="2" charset="2"/>
                <a:buChar char="i"/>
                <a:defRPr/>
              </a:pPr>
              <a:endParaRPr lang="ko-KR" altLang="ko-KR" b="1">
                <a:solidFill>
                  <a:schemeClr val="bg1"/>
                </a:solidFill>
                <a:latin typeface="Arial" pitchFamily="34" charset="0"/>
                <a:ea typeface="굴림" pitchFamily="50" charset="-127"/>
                <a:cs typeface="Arial" pitchFamily="34" charset="0"/>
              </a:endParaRPr>
            </a:p>
          </p:txBody>
        </p:sp>
        <p:grpSp>
          <p:nvGrpSpPr>
            <p:cNvPr id="42" name="그룹 21"/>
            <p:cNvGrpSpPr/>
            <p:nvPr/>
          </p:nvGrpSpPr>
          <p:grpSpPr>
            <a:xfrm>
              <a:off x="3330559" y="2132856"/>
              <a:ext cx="2609352" cy="1347257"/>
              <a:chOff x="6594399" y="2050996"/>
              <a:chExt cx="2350903" cy="1347257"/>
            </a:xfrm>
          </p:grpSpPr>
          <p:sp>
            <p:nvSpPr>
              <p:cNvPr id="43" name="Text Box 5"/>
              <p:cNvSpPr txBox="1">
                <a:spLocks noChangeArrowheads="1"/>
              </p:cNvSpPr>
              <p:nvPr/>
            </p:nvSpPr>
            <p:spPr bwMode="auto">
              <a:xfrm>
                <a:off x="6594399" y="2972395"/>
                <a:ext cx="2314044" cy="425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126002" indent="-126002">
                  <a:buFont typeface="Arial" pitchFamily="34" charset="0"/>
                  <a:buChar char="•"/>
                  <a:defRPr/>
                </a:pPr>
                <a:r>
                  <a:rPr lang="zh-TW" altLang="en-US" sz="1500" smtClean="0">
                    <a:solidFill>
                      <a:schemeClr val="bg1"/>
                    </a:solidFill>
                    <a:latin typeface="Arial" charset="0"/>
                    <a:cs typeface="Arial" charset="0"/>
                  </a:rPr>
                  <a:t>品牌定位不足</a:t>
                </a:r>
                <a:endParaRPr lang="en-US" altLang="ko-KR" sz="1500" dirty="0">
                  <a:solidFill>
                    <a:schemeClr val="bg1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4" name="Text Box 5"/>
              <p:cNvSpPr txBox="1">
                <a:spLocks noChangeArrowheads="1"/>
              </p:cNvSpPr>
              <p:nvPr/>
            </p:nvSpPr>
            <p:spPr bwMode="auto">
              <a:xfrm>
                <a:off x="6631258" y="2050996"/>
                <a:ext cx="2314044" cy="7300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126002" indent="-126002">
                  <a:defRPr/>
                </a:pPr>
                <a:r>
                  <a:rPr lang="zh-TW" altLang="en-US" sz="3000" b="1" dirty="0" smtClean="0">
                    <a:solidFill>
                      <a:schemeClr val="bg1"/>
                    </a:solidFill>
                    <a:latin typeface="Arial" charset="0"/>
                    <a:cs typeface="Arial" charset="0"/>
                  </a:rPr>
                  <a:t>失敗因素</a:t>
                </a:r>
                <a:endParaRPr lang="ko-KR" altLang="ko-KR" sz="3000" b="1" dirty="0">
                  <a:solidFill>
                    <a:schemeClr val="bg1"/>
                  </a:solidFill>
                  <a:latin typeface="Arial" charset="0"/>
                  <a:cs typeface="Arial" charset="0"/>
                </a:endParaRPr>
              </a:p>
            </p:txBody>
          </p:sp>
        </p:grpSp>
      </p:grpSp>
      <p:cxnSp>
        <p:nvCxnSpPr>
          <p:cNvPr id="45" name="直線箭頭接點 44"/>
          <p:cNvCxnSpPr>
            <a:stCxn id="41" idx="0"/>
          </p:cNvCxnSpPr>
          <p:nvPr/>
        </p:nvCxnSpPr>
        <p:spPr>
          <a:xfrm flipV="1">
            <a:off x="6083341" y="4569302"/>
            <a:ext cx="1" cy="251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/>
          <p:cNvCxnSpPr/>
          <p:nvPr/>
        </p:nvCxnSpPr>
        <p:spPr>
          <a:xfrm flipH="1" flipV="1">
            <a:off x="6039615" y="3361673"/>
            <a:ext cx="311" cy="259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/>
          <p:cNvCxnSpPr/>
          <p:nvPr/>
        </p:nvCxnSpPr>
        <p:spPr>
          <a:xfrm>
            <a:off x="3006620" y="3363914"/>
            <a:ext cx="6330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/>
          <p:cNvCxnSpPr/>
          <p:nvPr/>
        </p:nvCxnSpPr>
        <p:spPr>
          <a:xfrm flipV="1">
            <a:off x="3006620" y="3093194"/>
            <a:ext cx="0" cy="280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箭頭接點 48"/>
          <p:cNvCxnSpPr/>
          <p:nvPr/>
        </p:nvCxnSpPr>
        <p:spPr>
          <a:xfrm flipV="1">
            <a:off x="5135816" y="3080889"/>
            <a:ext cx="0" cy="280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/>
          <p:cNvCxnSpPr/>
          <p:nvPr/>
        </p:nvCxnSpPr>
        <p:spPr>
          <a:xfrm flipV="1">
            <a:off x="7216505" y="3080889"/>
            <a:ext cx="0" cy="280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箭頭接點 50"/>
          <p:cNvCxnSpPr/>
          <p:nvPr/>
        </p:nvCxnSpPr>
        <p:spPr>
          <a:xfrm flipV="1">
            <a:off x="9336718" y="3080889"/>
            <a:ext cx="0" cy="280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32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水彩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  <p:tag name="PA" val="v3.2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  <p:tag name="PA" val="v3.2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1593</TotalTime>
  <Words>838</Words>
  <Application>Microsoft Macintosh PowerPoint</Application>
  <PresentationFormat>寬螢幕</PresentationFormat>
  <Paragraphs>225</Paragraphs>
  <Slides>28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43" baseType="lpstr">
      <vt:lpstr>FZHei-B01S</vt:lpstr>
      <vt:lpstr>Helvetica Light</vt:lpstr>
      <vt:lpstr>Kaiti TC</vt:lpstr>
      <vt:lpstr>Marlett</vt:lpstr>
      <vt:lpstr>Microsoft JhengHei</vt:lpstr>
      <vt:lpstr>굴림</vt:lpstr>
      <vt:lpstr>方正兰亭中黑_GBK</vt:lpstr>
      <vt:lpstr>等线</vt:lpstr>
      <vt:lpstr>等线 Light</vt:lpstr>
      <vt:lpstr>微软雅黑</vt:lpstr>
      <vt:lpstr>新細明體</vt:lpstr>
      <vt:lpstr>맑은 고딕</vt:lpstr>
      <vt:lpstr>萝莉体 第二版</vt:lpstr>
      <vt:lpstr>Arial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Microsoft Office 使用者</cp:lastModifiedBy>
  <cp:revision>81</cp:revision>
  <dcterms:created xsi:type="dcterms:W3CDTF">2018-09-05T05:55:39Z</dcterms:created>
  <dcterms:modified xsi:type="dcterms:W3CDTF">2018-11-13T02:17:00Z</dcterms:modified>
</cp:coreProperties>
</file>